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69"/>
  </p:notesMasterIdLst>
  <p:sldIdLst>
    <p:sldId id="275" r:id="rId3"/>
    <p:sldId id="764" r:id="rId4"/>
    <p:sldId id="717" r:id="rId5"/>
    <p:sldId id="676" r:id="rId6"/>
    <p:sldId id="726" r:id="rId7"/>
    <p:sldId id="729" r:id="rId8"/>
    <p:sldId id="730" r:id="rId9"/>
    <p:sldId id="731" r:id="rId10"/>
    <p:sldId id="734" r:id="rId11"/>
    <p:sldId id="759" r:id="rId12"/>
    <p:sldId id="704" r:id="rId13"/>
    <p:sldId id="700" r:id="rId14"/>
    <p:sldId id="701" r:id="rId15"/>
    <p:sldId id="702" r:id="rId16"/>
    <p:sldId id="703" r:id="rId17"/>
    <p:sldId id="648" r:id="rId18"/>
    <p:sldId id="733" r:id="rId19"/>
    <p:sldId id="698" r:id="rId20"/>
    <p:sldId id="774" r:id="rId21"/>
    <p:sldId id="727" r:id="rId22"/>
    <p:sldId id="728" r:id="rId23"/>
    <p:sldId id="775" r:id="rId24"/>
    <p:sldId id="650" r:id="rId25"/>
    <p:sldId id="649" r:id="rId26"/>
    <p:sldId id="776" r:id="rId27"/>
    <p:sldId id="651" r:id="rId28"/>
    <p:sldId id="652" r:id="rId29"/>
    <p:sldId id="767" r:id="rId30"/>
    <p:sldId id="765" r:id="rId31"/>
    <p:sldId id="653" r:id="rId32"/>
    <p:sldId id="756" r:id="rId33"/>
    <p:sldId id="757" r:id="rId34"/>
    <p:sldId id="656" r:id="rId35"/>
    <p:sldId id="654" r:id="rId36"/>
    <p:sldId id="657" r:id="rId37"/>
    <p:sldId id="758" r:id="rId38"/>
    <p:sldId id="699" r:id="rId39"/>
    <p:sldId id="766" r:id="rId40"/>
    <p:sldId id="768" r:id="rId41"/>
    <p:sldId id="769" r:id="rId42"/>
    <p:sldId id="770" r:id="rId43"/>
    <p:sldId id="771" r:id="rId44"/>
    <p:sldId id="773" r:id="rId45"/>
    <p:sldId id="781" r:id="rId46"/>
    <p:sldId id="780" r:id="rId47"/>
    <p:sldId id="782" r:id="rId48"/>
    <p:sldId id="778" r:id="rId49"/>
    <p:sldId id="779" r:id="rId50"/>
    <p:sldId id="784" r:id="rId51"/>
    <p:sldId id="786" r:id="rId52"/>
    <p:sldId id="783" r:id="rId53"/>
    <p:sldId id="785" r:id="rId54"/>
    <p:sldId id="777" r:id="rId55"/>
    <p:sldId id="789" r:id="rId56"/>
    <p:sldId id="788" r:id="rId57"/>
    <p:sldId id="716" r:id="rId58"/>
    <p:sldId id="677" r:id="rId59"/>
    <p:sldId id="723" r:id="rId60"/>
    <p:sldId id="755" r:id="rId61"/>
    <p:sldId id="722" r:id="rId62"/>
    <p:sldId id="787" r:id="rId63"/>
    <p:sldId id="662" r:id="rId64"/>
    <p:sldId id="762" r:id="rId65"/>
    <p:sldId id="760" r:id="rId66"/>
    <p:sldId id="663" r:id="rId67"/>
    <p:sldId id="66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60DB7-3564-4028-881B-4A225B45326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3DAB-225E-4C94-B4AB-0DAFDAA7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0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8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7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1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6B7E6-3A54-072C-D558-74AAB7AD1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85061-2B68-DBA2-5254-A6D265B81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E9137-B94D-9BAB-3E87-8FC4B2504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3A27A-1895-09D2-E7F8-4A331E400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26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E612-BBAE-7DF3-78E1-2706685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2FD181-BCCE-3C9E-7C7B-82873EF8D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48EBE-9880-891B-4DCB-FE9B9D348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A851-25CA-D4A5-F846-BC07F02A3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4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19915-AA99-14C9-908B-42C579697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48C45-E599-F861-7292-C5D269C05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D99FD-C363-DC1F-8B81-9AF0DE73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C6B93-B8E1-6E95-CF55-3398B2958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23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20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6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5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9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1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18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5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80D71-17A1-BC77-A33B-44BF2492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5363E-F54B-35CA-2525-D2EA12062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849DD-2FD6-1DA4-12F9-ECCCC4E61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72610-C9BF-A495-FDB3-499152DF6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9001-884F-A130-D1AA-DD33FC74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770B5-4DD0-75AD-A9D3-983113C89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8AD64-83F9-F403-195B-4F83370B6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0A2AB-D64F-9841-9321-AFCD4A7F3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8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0030-7C84-7A72-C399-958D8A4C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7F444-4829-961E-A6A4-5F159C4A7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D2432C-EA19-E015-395A-4C077017D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C473-FFF6-B8BE-43FB-B693DA1F5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4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4F1A-96BE-C8D9-791F-96888F45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F71F5-C759-F592-100E-AAC7FCE44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290EC-F910-F735-0BA4-F1899F8D3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F7CF-65CB-BEBD-FAC3-5EBCDFAFD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18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AE2E-4D82-10E3-D4B2-D1BE6BEC9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0064D-B254-3FE8-8C71-75FC795C8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A6DE1-53F5-A7F9-4B92-349E0384B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FDA8-B86B-775A-C35B-6082C664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61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5CC0-63DD-8A6F-7619-9472558BD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2F26E-7502-498A-BAFA-48DD45BD3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2D572-BA42-3F2A-B00A-1816869C3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DF33F-3E7F-8FA0-F9CB-406DC2844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02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010CD-BA42-0DF0-C21C-B75AE4B0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347E6-FA90-E803-39FE-C2108A936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CD547-2F49-DB62-6CD0-F03BF880B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3B9A0-0C39-F610-40E6-4084ABDB4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66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1DA3A-C730-0DCE-8B02-597E4538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E1DB9-4FA9-FD1A-AD9E-A1AA59EE2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8D2D2-7132-4D43-281A-AF2884CBC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B23D1-3BF7-85DA-F624-3200A16E6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0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3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D831A-198E-28BF-D4C2-A372D6B4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38F94-C75B-23E1-3F2A-2DCFD0361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31514-E47B-CF15-2A6A-7682D5FB0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2B70E-3EAE-6B1A-7329-203DA013F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9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BC9BC-DB15-132D-EFCB-652FC775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503F4-458C-2A8D-F658-25B08AEB9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75903-4499-692F-FA17-0EA4E0C38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4E61-E046-FC52-27E1-CC9CD61018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53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35D00-ABE2-8BB8-C6A9-9C5B9617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32E47-72BA-18E6-95FA-201660514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4F64D-ACDC-84E1-A0DC-1E67C3E70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E802C-8D9B-85FD-21E4-B28FE71F3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92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5F21B-5525-2015-F95E-0226D7A3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95F12-D591-D94D-8D09-872F44D73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8A4EC-3A36-DF91-5E1B-D6F153CB7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8093-4A37-3D46-969C-767F9EC33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94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D7509-F6D2-F6C0-0E45-DE665DD1E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93ACB-A58A-7431-8D4F-0E909568F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34A1B-E51C-4C7D-4892-5AE287B1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FC8B-80C1-49D4-1EED-24F23FB51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99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82DC5-DD74-81A4-C90F-89C30BDA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9242D-0A82-CD16-547E-C3D4ED2E2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1EED6-8CE9-9FFA-3B71-22AFA25E1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87760-8B84-EB06-033A-98F4A921B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29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9D81-5B85-6D31-F57E-F2759E21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DE656-17DC-1350-E082-F662831B9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9FC7F-EE51-883D-47EA-E6689E3ED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421BE-F617-C25F-D973-86DE2F39D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27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7B1C-43C7-9811-1815-62CA067A0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6EF48-52B2-4CC4-9352-2DCE0505F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40C4E-1907-ECA3-C2EA-5FCAE4F70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5DD6B-E20E-9DCB-E34D-9C15131EE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5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2E36C-ACDB-7F4B-FF7F-B62C38C0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8A632-8222-4F26-D500-F1631D8B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1FD83-D52B-B93F-5FC1-A77CF053F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82383-9B7C-D502-7FA2-EFC8FFEE6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0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5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5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62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5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9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13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3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3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9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5912-CAA7-4FB7-965B-638681FFC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D0E1-4B2E-4D02-B716-46C6957C2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31D9-15AB-48BB-8030-6175A546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FABB9-0CC8-4432-925B-39F4593F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BD0F9-4858-496F-BEF5-6998090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696E-352C-49B2-9E02-5B7A7152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A0937-9F6F-4CE8-BAB0-DA6EA1A3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0085-FB03-4A5C-9D66-580A92FD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90D2-4DBA-44DB-B786-02402406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0AECD-947A-4D5C-BC32-A0EFDBC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070C-9203-44D4-9389-42F341A0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A0DB5-DBBA-4022-8560-ADA0E832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3C7A-C164-49A8-8A99-41A63CEF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0F653-49BF-4261-B3D3-C2246834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250-D0E5-442A-98E8-64DB2F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59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79413" y="1388226"/>
            <a:ext cx="11525250" cy="5290388"/>
          </a:xfrm>
          <a:prstGeom prst="rect">
            <a:avLst/>
          </a:prstGeom>
        </p:spPr>
        <p:txBody>
          <a:bodyPr/>
          <a:lstStyle>
            <a:lvl1pPr>
              <a:spcBef>
                <a:spcPts val="1400"/>
              </a:spcBef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93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93273" y="5132441"/>
            <a:ext cx="8409867" cy="1460779"/>
          </a:xfrm>
          <a:prstGeom prst="rect">
            <a:avLst/>
          </a:prstGeom>
        </p:spPr>
        <p:txBody>
          <a:bodyPr lIns="137160" tIns="137160" rIns="137160" bIns="137160" anchor="b" anchorCtr="0">
            <a:normAutofit/>
          </a:bodyPr>
          <a:lstStyle>
            <a:lvl1pPr marL="0" indent="0" algn="l" defTabSz="914052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lang="en-US" sz="2400" b="0" kern="0" spc="0" baseline="0" dirty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94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92556-C7BC-4DE3-9278-20DEB566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D6B4E-9726-48B7-95FC-86DC5068328F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3D86-F32C-46DE-BDA1-539591F0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8CCB-6CF9-4770-B736-7F633976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99AF1-9C60-444A-B0F3-23DBD8E42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66E9-C3C0-48BB-817F-E7E1E336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DF04-827A-4ED9-A7C9-CED392FA0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5C4C6-E792-4319-9E04-4F71ED95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B080-AB8A-421E-8F0D-69D84EC8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87AB-3A54-4CD4-89FA-0FBC0F9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1D9C-3FFC-41D3-A198-B22DC5C5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9C15-240F-4D3C-AD19-127FB016E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87E9-2100-4242-B4CB-E46FEBE6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67874-A9A3-4444-AEA5-B0C2FA9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2EC-871E-4097-966D-9E0CA0E2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C38C-5C11-4496-8021-D48C6F3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F58E-F443-4946-9A4B-A464F3D48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A899-E094-48B9-9B76-B701C9261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14799-DB41-4C22-9EA1-F073A4C3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33724-A031-46F9-80C9-7DDBA99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D850D-AB31-4191-AF92-22470A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B26F-CE03-4F26-ACA2-1ED1EA5C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CCA1B-F800-4A2F-AAE3-CEE1AB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DE177-5235-4882-AA01-3ECE06D5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47571-62F7-4D47-8D88-F2ACF4DDF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0C0-4AE7-4352-B7C3-413D81029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37CF-787D-421F-9BCF-BE694F2C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DC48C-602E-4939-8349-51D56B3D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E9656-0087-4E23-BC8F-950C952D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3D7-8634-48B6-8FB7-06708103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D6755-34D7-4A06-AB10-27C7E465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4AC4E-DD1A-4FA0-B432-BC904BF8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3E03D-D14C-48DF-AABC-EDD1A1D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FB963-D414-412C-B10C-6C29FE33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C5DE7-18E4-40B9-B98D-04A22F3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35D5-3E63-4B51-9F0E-920E736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9D0A-B97D-4DDD-BFD9-5A01EDA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C32E-EC8D-4F8B-B815-339B90CA5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288C-1BE4-497F-98B7-2E5077151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2D46-EAD4-415C-A624-2DB4438E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6A0B4-5110-4D5C-8247-255820C64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EED2-7596-4C63-A4DC-15263A37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5D6E-010D-46DE-B7B8-26F95CD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B9DBE-02E5-412E-B5E1-0EF016EDD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AC693-2794-4EE2-8CE4-2CF839816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6179B-BD06-434D-88BE-2FCE9975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289BE-7FA3-47F1-8A2E-0BC03551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43D9-897E-4FA7-A95A-7AFDDBA9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2EE92-87CB-4FD5-B91D-C59EC8D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F0E1-A364-40B5-BC0C-3BE9D9A1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10C0-F0F3-4F98-81D3-906780F8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B3463-61C8-4819-BC9A-C94FD847F0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BF1B-55AF-4313-A077-2E67AE818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C8F-10C2-41C1-87DB-2A43F3AFC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320B-7F3C-4D6F-8D55-3D71907A9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79514" y="182215"/>
            <a:ext cx="11524432" cy="1063487"/>
          </a:xfrm>
          <a:prstGeom prst="rect">
            <a:avLst/>
          </a:prstGeom>
        </p:spPr>
        <p:txBody>
          <a:bodyPr vert="horz" lIns="91409" tIns="45705" rIns="91409" bIns="45705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6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088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</p:titleStyle>
    <p:bodyStyle>
      <a:lvl1pPr marL="342783" indent="-342783" algn="l" defTabSz="914088" rtl="0" eaLnBrk="1" latinLnBrk="0" hangingPunct="1">
        <a:spcBef>
          <a:spcPts val="1200"/>
        </a:spcBef>
        <a:buFont typeface="Arial" pitchFamily="34" charset="0"/>
        <a:buChar char="•"/>
        <a:defRPr sz="3200" b="1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1pPr>
      <a:lvl2pPr marL="742698" indent="-285652" algn="l" defTabSz="914088" rtl="0" eaLnBrk="1" latinLnBrk="0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28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2pPr>
      <a:lvl3pPr marL="1142612" indent="-228522" algn="l" defTabSz="914088" rtl="0" eaLnBrk="1" latinLnBrk="0" hangingPunct="1">
        <a:spcBef>
          <a:spcPts val="200"/>
        </a:spcBef>
        <a:spcAft>
          <a:spcPts val="200"/>
        </a:spcAft>
        <a:buFont typeface="Arial" pitchFamily="34" charset="0"/>
        <a:buChar char="•"/>
        <a:defRPr sz="24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3pPr>
      <a:lvl4pPr marL="1599657" indent="-228522" algn="l" defTabSz="914088" rtl="0" eaLnBrk="1" latinLnBrk="0" hangingPunct="1">
        <a:spcBef>
          <a:spcPct val="20000"/>
        </a:spcBef>
        <a:buFont typeface="Arial" pitchFamily="34" charset="0"/>
        <a:buChar char="–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4pPr>
      <a:lvl5pPr marL="2056700" indent="-228522" algn="l" defTabSz="914088" rtl="0" eaLnBrk="1" latinLnBrk="0" hangingPunct="1">
        <a:spcBef>
          <a:spcPct val="20000"/>
        </a:spcBef>
        <a:buFont typeface="Arial" pitchFamily="34" charset="0"/>
        <a:buChar char="»"/>
        <a:defRPr sz="2000" kern="0" baseline="0">
          <a:solidFill>
            <a:schemeClr val="tx1"/>
          </a:solidFill>
          <a:latin typeface="Segoe UI Light" panose="020B0502040204020203" pitchFamily="34" charset="0"/>
          <a:ea typeface="Segoe UI Light" panose="020B0502040204020203" pitchFamily="34" charset="0"/>
          <a:cs typeface="Segoe UI Light" panose="020B0502040204020203" pitchFamily="34" charset="0"/>
        </a:defRPr>
      </a:lvl5pPr>
      <a:lvl6pPr marL="2513745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89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3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78" indent="-228522" algn="l" defTabSz="9140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3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2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7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1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8" algn="l" defTabSz="9140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oup.com/academic/product/networks-9780198805090?cc=us&amp;lang=en&amp;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711.01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ICS_algorith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OPTICS_algorithm" TargetMode="Externa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advanced-algorithms-and-data-structur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dbsca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37456-2_1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hyperlink" Target="https://hdbscan.readthedocs.io/en/latest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how_hdbscan_work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dbscan.readthedocs.io/en/latest/how_hdbscan_work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m%27s_algorith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m%27s_algorith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hyperlink" Target="https://en.wikipedia.org/wiki/Prim%27s_algorith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1.png"/><Relationship Id="rId4" Type="http://schemas.openxmlformats.org/officeDocument/2006/relationships/hyperlink" Target="https://hdbscan.readthedocs.io/en/latest/how_hdbscan_works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0.png"/><Relationship Id="rId4" Type="http://schemas.openxmlformats.org/officeDocument/2006/relationships/hyperlink" Target="https://hdbscan.readthedocs.io/en/latest/how_hdbscan_work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hyperlink" Target="https://link.springer.com/chapter/10.1007/978-3-642-37456-2_14" TargetMode="Externa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hyperlink" Target="https://link.springer.com/chapter/10.1007/978-3-642-37456-2_14" TargetMode="Externa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hyperlink" Target="https://hdbscan.readthedocs.io/en/latest/how_hdbscan_works.html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parameter_selection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dbscan.readthedocs.io/en/latest/api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301/1301.3849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cikit-learn.org/stable/modules/clustering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AD34-FE4D-4A41-82A2-223615631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619" y="968479"/>
            <a:ext cx="11016761" cy="29737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CSCI E-96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 Mining, Exploration and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Discovery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Introduction to Clustering Models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A855A-A2B4-41D5-81C1-CAA6D45AA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0291"/>
            <a:ext cx="9144000" cy="494102"/>
          </a:xfrm>
        </p:spPr>
        <p:txBody>
          <a:bodyPr/>
          <a:lstStyle/>
          <a:p>
            <a:r>
              <a:rPr lang="en-US" dirty="0"/>
              <a:t>Steve Elston</a:t>
            </a:r>
          </a:p>
          <a:p>
            <a:endParaRPr lang="en-US" dirty="0"/>
          </a:p>
        </p:txBody>
      </p:sp>
      <p:pic>
        <p:nvPicPr>
          <p:cNvPr id="1026" name="Picture 2" descr="Image result for harvard extension school logo">
            <a:extLst>
              <a:ext uri="{FF2B5EF4-FFF2-40B4-BE49-F238E27FC236}">
                <a16:creationId xmlns:a16="http://schemas.microsoft.com/office/drawing/2014/main" id="{0512F5AD-ED64-4E88-80AB-F8D75DD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50" y="4619819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636C8FC-9C07-4DFA-B141-EBF94D41D6A9}"/>
              </a:ext>
            </a:extLst>
          </p:cNvPr>
          <p:cNvSpPr txBox="1">
            <a:spLocks/>
          </p:cNvSpPr>
          <p:nvPr/>
        </p:nvSpPr>
        <p:spPr>
          <a:xfrm>
            <a:off x="1524000" y="6363896"/>
            <a:ext cx="9144000" cy="49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Copyright 2020,2021, 2022, 2023, 2024, 2025, Stephen F Elston. 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5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Spectral clustering algorithm finds the minimum cuts by three steps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Construct </a:t>
            </a:r>
            <a:r>
              <a:rPr lang="en-US" b="1" dirty="0">
                <a:latin typeface="+mn-lt"/>
              </a:rPr>
              <a:t>association matrix</a:t>
            </a:r>
            <a:r>
              <a:rPr lang="en-US" dirty="0">
                <a:latin typeface="+mn-lt"/>
              </a:rPr>
              <a:t> for the </a:t>
            </a:r>
            <a:r>
              <a:rPr lang="en-US" b="1" dirty="0">
                <a:latin typeface="+mn-lt"/>
              </a:rPr>
              <a:t>graph of the samples</a:t>
            </a:r>
          </a:p>
          <a:p>
            <a:pPr lvl="1"/>
            <a:r>
              <a:rPr lang="en-US" dirty="0">
                <a:latin typeface="+mn-lt"/>
              </a:rPr>
              <a:t>Fully connected graph or, </a:t>
            </a:r>
            <a:r>
              <a:rPr lang="en-US" b="1" dirty="0">
                <a:latin typeface="+mn-lt"/>
              </a:rPr>
              <a:t>sparse K-nearest-neighbor </a:t>
            </a:r>
            <a:r>
              <a:rPr lang="en-US" dirty="0">
                <a:latin typeface="+mn-lt"/>
              </a:rPr>
              <a:t>graph </a:t>
            </a:r>
          </a:p>
          <a:p>
            <a:pPr lvl="1"/>
            <a:r>
              <a:rPr lang="en-US" dirty="0">
                <a:latin typeface="+mn-lt"/>
              </a:rPr>
              <a:t>KD-tree, ball-tree or other NN algorithm </a:t>
            </a:r>
          </a:p>
          <a:p>
            <a:pPr lvl="1"/>
            <a:r>
              <a:rPr lang="en-US" dirty="0">
                <a:latin typeface="+mn-lt"/>
              </a:rPr>
              <a:t>The edges are undirected and weighted  </a:t>
            </a:r>
          </a:p>
          <a:p>
            <a:pPr lvl="1"/>
            <a:r>
              <a:rPr lang="en-US" dirty="0">
                <a:latin typeface="+mn-lt"/>
              </a:rPr>
              <a:t>Weights are similarity between the samples     </a:t>
            </a:r>
          </a:p>
          <a:p>
            <a:pPr lvl="1"/>
            <a:r>
              <a:rPr lang="en-US" dirty="0">
                <a:latin typeface="+mn-lt"/>
              </a:rPr>
              <a:t>Generally, use symmetric nearest neighbors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graph Laplacian </a:t>
            </a:r>
            <a:r>
              <a:rPr lang="en-US" dirty="0">
                <a:latin typeface="+mn-lt"/>
              </a:rPr>
              <a:t>matrix is constructed from the </a:t>
            </a:r>
            <a:r>
              <a:rPr lang="en-US" dirty="0" err="1">
                <a:latin typeface="+mn-lt"/>
              </a:rPr>
              <a:t>associaton</a:t>
            </a:r>
            <a:r>
              <a:rPr lang="en-US" dirty="0">
                <a:latin typeface="+mn-lt"/>
              </a:rPr>
              <a:t> matrix </a:t>
            </a:r>
          </a:p>
          <a:p>
            <a:pPr lvl="1"/>
            <a:r>
              <a:rPr lang="en-US" dirty="0">
                <a:latin typeface="+mn-lt"/>
              </a:rPr>
              <a:t>Full matrix for fully connected graph </a:t>
            </a:r>
          </a:p>
          <a:p>
            <a:pPr lvl="1"/>
            <a:r>
              <a:rPr lang="en-US" dirty="0">
                <a:latin typeface="+mn-lt"/>
              </a:rPr>
              <a:t>Sparse matrix for nearest-neighbor graph – faster algorithm!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n-lt"/>
              </a:rPr>
              <a:t>Partition graph Laplacian by </a:t>
            </a:r>
            <a:r>
              <a:rPr lang="en-US" b="1" dirty="0">
                <a:latin typeface="+mn-lt"/>
              </a:rPr>
              <a:t>minimum weight cuts</a:t>
            </a:r>
          </a:p>
          <a:p>
            <a:pPr lvl="1"/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min-cut algorithm</a:t>
            </a:r>
          </a:p>
        </p:txBody>
      </p:sp>
    </p:spTree>
    <p:extLst>
      <p:ext uri="{BB962C8B-B14F-4D97-AF65-F5344CB8AC3E}">
        <p14:creationId xmlns:p14="http://schemas.microsoft.com/office/powerpoint/2010/main" val="189561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4D421C-B98F-4F57-B2CC-5DA80E108DCA}"/>
              </a:ext>
            </a:extLst>
          </p:cNvPr>
          <p:cNvCxnSpPr>
            <a:cxnSpLocks/>
          </p:cNvCxnSpPr>
          <p:nvPr/>
        </p:nvCxnSpPr>
        <p:spPr>
          <a:xfrm>
            <a:off x="685898" y="2081508"/>
            <a:ext cx="1154066" cy="1789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50148" y="896079"/>
            <a:ext cx="6508476" cy="56028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Steps of spectral clustering algorithm </a:t>
            </a:r>
          </a:p>
          <a:p>
            <a:r>
              <a:rPr lang="en-US" dirty="0">
                <a:latin typeface="+mn-lt"/>
              </a:rPr>
              <a:t>Start with samples  </a:t>
            </a:r>
          </a:p>
          <a:p>
            <a:r>
              <a:rPr lang="en-US" dirty="0">
                <a:latin typeface="+mn-lt"/>
              </a:rPr>
              <a:t>Construct graph </a:t>
            </a:r>
          </a:p>
          <a:p>
            <a:pPr lvl="1"/>
            <a:r>
              <a:rPr lang="en-US" dirty="0">
                <a:latin typeface="+mn-lt"/>
              </a:rPr>
              <a:t>3-nearest-neighbors in this case </a:t>
            </a:r>
          </a:p>
          <a:p>
            <a:pPr lvl="1"/>
            <a:r>
              <a:rPr lang="en-US" dirty="0">
                <a:latin typeface="+mn-lt"/>
              </a:rPr>
              <a:t>Use undirected edges</a:t>
            </a:r>
          </a:p>
          <a:p>
            <a:pPr lvl="1"/>
            <a:r>
              <a:rPr lang="en-US" dirty="0">
                <a:latin typeface="+mn-lt"/>
              </a:rPr>
              <a:t>Edge weights are similarity </a:t>
            </a:r>
          </a:p>
          <a:p>
            <a:r>
              <a:rPr lang="en-US" dirty="0">
                <a:latin typeface="+mn-lt"/>
              </a:rPr>
              <a:t>Association matrix constructed from graph </a:t>
            </a:r>
          </a:p>
          <a:p>
            <a:pPr lvl="1"/>
            <a:r>
              <a:rPr lang="en-US" dirty="0">
                <a:latin typeface="+mn-lt"/>
              </a:rPr>
              <a:t>Weighted by similarity between points</a:t>
            </a:r>
          </a:p>
          <a:p>
            <a:r>
              <a:rPr lang="en-US" dirty="0">
                <a:latin typeface="+mn-lt"/>
              </a:rPr>
              <a:t>Compute </a:t>
            </a:r>
            <a:r>
              <a:rPr lang="en-US" b="1" dirty="0">
                <a:latin typeface="+mn-lt"/>
              </a:rPr>
              <a:t>graph Laplacian </a:t>
            </a:r>
          </a:p>
          <a:p>
            <a:r>
              <a:rPr lang="en-US" dirty="0">
                <a:latin typeface="+mn-lt"/>
              </a:rPr>
              <a:t>Perform clustering by </a:t>
            </a:r>
            <a:r>
              <a:rPr lang="en-US" b="1" dirty="0" err="1">
                <a:latin typeface="+mn-lt"/>
              </a:rPr>
              <a:t>partioning</a:t>
            </a:r>
            <a:r>
              <a:rPr lang="en-US" b="1" dirty="0">
                <a:latin typeface="+mn-lt"/>
              </a:rPr>
              <a:t> graph on eigenvectors</a:t>
            </a:r>
            <a:r>
              <a:rPr lang="en-US" dirty="0">
                <a:latin typeface="+mn-lt"/>
              </a:rPr>
              <a:t> of graph Laplacian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8A190B-B202-422A-89B8-6F7261719F1C}"/>
              </a:ext>
            </a:extLst>
          </p:cNvPr>
          <p:cNvSpPr/>
          <p:nvPr/>
        </p:nvSpPr>
        <p:spPr>
          <a:xfrm>
            <a:off x="594539" y="1993345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9F88FF-9850-4E7F-B467-A9FC1F7E6E7F}"/>
              </a:ext>
            </a:extLst>
          </p:cNvPr>
          <p:cNvSpPr/>
          <p:nvPr/>
        </p:nvSpPr>
        <p:spPr>
          <a:xfrm>
            <a:off x="1748605" y="2172328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A0E56-FB83-46A7-8FBA-7DD99C125C1F}"/>
              </a:ext>
            </a:extLst>
          </p:cNvPr>
          <p:cNvSpPr/>
          <p:nvPr/>
        </p:nvSpPr>
        <p:spPr>
          <a:xfrm>
            <a:off x="980092" y="395120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855A26-478F-4BE5-89AF-AAFC8ECEEF9B}"/>
              </a:ext>
            </a:extLst>
          </p:cNvPr>
          <p:cNvSpPr/>
          <p:nvPr/>
        </p:nvSpPr>
        <p:spPr>
          <a:xfrm>
            <a:off x="1655208" y="340057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40EF4-15FC-4B3D-84E2-F25AEC708349}"/>
              </a:ext>
            </a:extLst>
          </p:cNvPr>
          <p:cNvSpPr/>
          <p:nvPr/>
        </p:nvSpPr>
        <p:spPr>
          <a:xfrm>
            <a:off x="2075214" y="277530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BFEDF8-7036-4147-96EE-0D4149411B94}"/>
              </a:ext>
            </a:extLst>
          </p:cNvPr>
          <p:cNvSpPr/>
          <p:nvPr/>
        </p:nvSpPr>
        <p:spPr>
          <a:xfrm>
            <a:off x="2994030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E48A6-C0C7-43D0-B95D-4CC35CF114E2}"/>
              </a:ext>
            </a:extLst>
          </p:cNvPr>
          <p:cNvSpPr/>
          <p:nvPr/>
        </p:nvSpPr>
        <p:spPr>
          <a:xfrm>
            <a:off x="3202251" y="257608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7739B5-6F7E-4BB9-A7BB-FB60C9823460}"/>
              </a:ext>
            </a:extLst>
          </p:cNvPr>
          <p:cNvSpPr/>
          <p:nvPr/>
        </p:nvSpPr>
        <p:spPr>
          <a:xfrm>
            <a:off x="3988778" y="1852953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998D9-0328-4637-BDE5-D30BF625EA70}"/>
              </a:ext>
            </a:extLst>
          </p:cNvPr>
          <p:cNvSpPr/>
          <p:nvPr/>
        </p:nvSpPr>
        <p:spPr>
          <a:xfrm>
            <a:off x="4014608" y="3041787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A9DE0-DC4C-446A-8304-1BD6003C9A95}"/>
              </a:ext>
            </a:extLst>
          </p:cNvPr>
          <p:cNvSpPr/>
          <p:nvPr/>
        </p:nvSpPr>
        <p:spPr>
          <a:xfrm>
            <a:off x="4668999" y="2398434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469E07-D5BA-41DB-A638-EFD084E75FF0}"/>
              </a:ext>
            </a:extLst>
          </p:cNvPr>
          <p:cNvCxnSpPr>
            <a:cxnSpLocks/>
            <a:stCxn id="4" idx="4"/>
            <a:endCxn id="8" idx="2"/>
          </p:cNvCxnSpPr>
          <p:nvPr/>
        </p:nvCxnSpPr>
        <p:spPr>
          <a:xfrm>
            <a:off x="685898" y="2171000"/>
            <a:ext cx="1389316" cy="6931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19F0-327B-4383-A59F-C05C33D4A846}"/>
              </a:ext>
            </a:extLst>
          </p:cNvPr>
          <p:cNvCxnSpPr>
            <a:cxnSpLocks/>
            <a:stCxn id="7" idx="7"/>
            <a:endCxn id="8" idx="4"/>
          </p:cNvCxnSpPr>
          <p:nvPr/>
        </p:nvCxnSpPr>
        <p:spPr>
          <a:xfrm flipV="1">
            <a:off x="1811168" y="2952959"/>
            <a:ext cx="355405" cy="4736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C228DD-DB29-41D1-8E5F-B1B96349F92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1136052" y="3552215"/>
            <a:ext cx="545914" cy="4250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C357AF-FE44-4BCF-B761-7AAEA1C3CC3A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1904565" y="2323966"/>
            <a:ext cx="262008" cy="45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B365D4-57D5-4282-963A-D47C57672EC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21297" y="2144983"/>
            <a:ext cx="1060669" cy="12816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7DF2EA-B0D3-4B8A-974B-3EAC576552A1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931323" y="1941781"/>
            <a:ext cx="1062707" cy="3193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9DC46-7CBB-4787-93AA-B4A9D63546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257932" y="2664917"/>
            <a:ext cx="944319" cy="199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8CEE78-FBDD-4074-8168-5AFA9DB293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1071451" y="2323966"/>
            <a:ext cx="703912" cy="16272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567B11-0D0D-4156-89A7-16DAA1FA1872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 flipH="1">
            <a:off x="1071451" y="2926942"/>
            <a:ext cx="1030521" cy="1024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A5093A-52C2-40EC-8B8E-0E7395D2FE41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3358211" y="2727727"/>
            <a:ext cx="656397" cy="4028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3CD1EC-471C-4898-B21E-CAB746ED8E21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3085389" y="2030608"/>
            <a:ext cx="208221" cy="5454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EF8E58-A7D2-4062-893F-1D575800AB6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H="1" flipV="1">
            <a:off x="4080137" y="2030608"/>
            <a:ext cx="25830" cy="10111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27C3E1-AA2E-4352-8AAE-70E59EC9E409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4170568" y="2561040"/>
            <a:ext cx="616548" cy="5067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F70BFB-1512-4F20-8D1B-5D098CF9381C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4144738" y="2004591"/>
            <a:ext cx="577777" cy="4048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96BE56-3AEA-4289-A29C-18AB052A783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176748" y="1941781"/>
            <a:ext cx="81203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19393F8-AE33-4F39-AEBB-2C2B1DD720C2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84969" y="2472213"/>
            <a:ext cx="1310788" cy="192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EC305C-0145-4BBB-B3E3-ED97309238FD}"/>
              </a:ext>
            </a:extLst>
          </p:cNvPr>
          <p:cNvCxnSpPr>
            <a:cxnSpLocks/>
          </p:cNvCxnSpPr>
          <p:nvPr/>
        </p:nvCxnSpPr>
        <p:spPr>
          <a:xfrm>
            <a:off x="2290118" y="1425844"/>
            <a:ext cx="723659" cy="2271673"/>
          </a:xfrm>
          <a:prstGeom prst="line">
            <a:avLst/>
          </a:prstGeom>
          <a:ln w="508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13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Compute </a:t>
                </a:r>
                <a:r>
                  <a:rPr lang="en-US" b="1" dirty="0">
                    <a:latin typeface="+mn-lt"/>
                  </a:rPr>
                  <a:t>graph Laplacian  </a:t>
                </a:r>
              </a:p>
              <a:p>
                <a:r>
                  <a:rPr lang="en-US" dirty="0">
                    <a:latin typeface="+mn-lt"/>
                  </a:rPr>
                  <a:t>Several possible definitions of graph Laplacian  </a:t>
                </a:r>
              </a:p>
              <a:p>
                <a:r>
                  <a:rPr lang="en-US" dirty="0">
                    <a:latin typeface="+mn-lt"/>
                  </a:rPr>
                  <a:t>Starting with weighted association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compute the diagonal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of out degree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The unnormalized graph Laplacian: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Alternatively, the normalized graph Laplacian: </a:t>
                </a:r>
              </a:p>
              <a:p>
                <a:pPr marL="0" indent="0">
                  <a:buNone/>
                </a:pPr>
                <a:endParaRPr lang="en-US" sz="100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2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Factor the graph Laplacian  </a:t>
                </a:r>
              </a:p>
              <a:p>
                <a:r>
                  <a:rPr lang="en-US" dirty="0">
                    <a:latin typeface="+mn-lt"/>
                  </a:rPr>
                  <a:t>Apply </a:t>
                </a:r>
                <a:r>
                  <a:rPr lang="en-US" dirty="0" err="1">
                    <a:latin typeface="+mn-lt"/>
                  </a:rPr>
                  <a:t>eigendecomposition</a:t>
                </a:r>
                <a:r>
                  <a:rPr lang="en-US" dirty="0">
                    <a:latin typeface="+mn-lt"/>
                  </a:rPr>
                  <a:t> to the graph Laplacian: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𝑉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Λ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n-lt"/>
                  <a:ea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+mn-lt"/>
                  </a:rPr>
                  <a:t>For a single eigenvalue,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+mn-lt"/>
                  </a:rPr>
                  <a:t>, and eigenvector,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latin typeface="+mn-lt"/>
                  </a:rPr>
                  <a:t>, we can write the relationship: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Graph Laplacian and its eigenvalues and eigenvectors have some important properties (skipping proofs)  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The row sum are zero,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/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a </a:t>
                </a:r>
                <a:r>
                  <a:rPr lang="en-US" sz="2600" b="1" dirty="0">
                    <a:latin typeface="+mn-lt"/>
                  </a:rPr>
                  <a:t>single graph component </a:t>
                </a:r>
                <a:r>
                  <a:rPr lang="en-US" sz="2600" dirty="0">
                    <a:latin typeface="+mn-lt"/>
                  </a:rPr>
                  <a:t>the smallest eigenvalue,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600" dirty="0">
                    <a:latin typeface="+mn-lt"/>
                  </a:rPr>
                  <a:t> </a:t>
                </a:r>
              </a:p>
              <a:p>
                <a:pPr lvl="1"/>
                <a:r>
                  <a:rPr lang="en-US" sz="26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latin typeface="+mn-lt"/>
                  </a:rPr>
                  <a:t>, the corresponding eigenvector is all 1s,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 1, 1, …, 1</m:t>
                        </m:r>
                      </m:e>
                    </m:d>
                  </m:oMath>
                </a14:m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endParaRPr lang="en-US" sz="2600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700" dirty="0">
                    <a:latin typeface="+mn-lt"/>
                  </a:rPr>
                  <a:t>For a comprehensive treatment of graph partitioning and the graph Laplacian, see Sections 6.13 and 6.14 of </a:t>
                </a:r>
                <a:r>
                  <a:rPr lang="en-US" sz="1700" dirty="0">
                    <a:latin typeface="+mn-lt"/>
                    <a:hlinkClick r:id="rId3"/>
                  </a:rPr>
                  <a:t> Networks, second edition, Newman, Oxford, 2019</a:t>
                </a:r>
                <a:endParaRPr lang="en-US" sz="17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969" t="-1632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6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using the graph Laplacian</a:t>
                </a:r>
              </a:p>
              <a:p>
                <a:r>
                  <a:rPr lang="en-US" dirty="0">
                    <a:latin typeface="+mn-lt"/>
                  </a:rPr>
                  <a:t>We want to cut the graph to minimize the sum of weights of the cuts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𝑐𝑜𝑚𝑝𝑜𝑛𝑒𝑛𝑡𝑠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For node (sample)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 define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𝑛𝑜𝑑𝑒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𝑐𝑙𝑢𝑠𝑡𝑒𝑟</m:t>
                            </m:r>
                          </m:e>
                        </m:eqArr>
                      </m:e>
                    </m:d>
                  </m:oMath>
                </a14:m>
                <a:endParaRPr lang="en-US" b="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We can rewrite the first relationship for a single cut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Rearranging terms and using matrix form we find: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969" t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2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Cut the graph and find clusters   </a:t>
                </a:r>
              </a:p>
              <a:p>
                <a:r>
                  <a:rPr lang="en-US" dirty="0">
                    <a:latin typeface="+mn-lt"/>
                  </a:rPr>
                  <a:t>This relation is in the form of an </a:t>
                </a:r>
                <a:r>
                  <a:rPr lang="en-US" dirty="0" err="1">
                    <a:latin typeface="+mn-lt"/>
                  </a:rPr>
                  <a:t>eigendecomposition</a:t>
                </a: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𝑐𝑜𝑚𝑝𝑜𝑛𝑒𝑛𝑡𝑠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In this factorization,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+mn-lt"/>
                  </a:rPr>
                  <a:t> are eigenvectors!</a:t>
                </a:r>
              </a:p>
              <a:p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>
                    <a:latin typeface="+mn-lt"/>
                  </a:rPr>
                  <a:t> for the smallest nonzero eigenvalue defines the min-cut </a:t>
                </a:r>
                <a:r>
                  <a:rPr lang="en-US" dirty="0">
                    <a:latin typeface="+mn-lt"/>
                  </a:rPr>
                  <a:t>to partition the graph </a:t>
                </a:r>
              </a:p>
              <a:p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clusters,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cuts </a:t>
                </a:r>
              </a:p>
              <a:p>
                <a:pPr lvl="1"/>
                <a:r>
                  <a:rPr lang="en-US" dirty="0">
                    <a:latin typeface="+mn-lt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eigenvectors corresponding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+mn-lt"/>
                  </a:rPr>
                  <a:t> smallest nonzero eigenvalues  </a:t>
                </a:r>
              </a:p>
              <a:p>
                <a:pPr lvl="1"/>
                <a:r>
                  <a:rPr lang="en-US" dirty="0">
                    <a:latin typeface="+mn-lt"/>
                  </a:rPr>
                  <a:t>Apply cut algorithm to the eigenvectors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1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1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Spectral clustering </a:t>
            </a:r>
            <a:r>
              <a:rPr lang="en-US" dirty="0">
                <a:latin typeface="+mn-lt"/>
              </a:rPr>
              <a:t>is a graph-based state of the art clustering method</a:t>
            </a:r>
          </a:p>
          <a:p>
            <a:r>
              <a:rPr lang="en-US" dirty="0">
                <a:latin typeface="+mn-lt"/>
              </a:rPr>
              <a:t>Spectral clustering follows these steps: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Construct the association matrix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the graph Laplacian from the association matrix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Factor the graph Laplacian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the graph by k-1 eigenvectors </a:t>
            </a:r>
          </a:p>
          <a:p>
            <a:r>
              <a:rPr lang="en-US" dirty="0">
                <a:latin typeface="+mn-lt"/>
              </a:rPr>
              <a:t>In summary, spectral clustering constructs clusters on the orthogonal projections of the Laplacian matrix   </a:t>
            </a:r>
          </a:p>
          <a:p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For a rigorous introduction to spectral clustering see </a:t>
            </a:r>
            <a:r>
              <a:rPr lang="en-US" sz="2400" dirty="0">
                <a:latin typeface="+mn-lt"/>
                <a:hlinkClick r:id="rId3"/>
              </a:rPr>
              <a:t>this tutorial article by von </a:t>
            </a:r>
            <a:r>
              <a:rPr lang="en-US" sz="2400" dirty="0" err="1">
                <a:latin typeface="+mn-lt"/>
                <a:hlinkClick r:id="rId3"/>
              </a:rPr>
              <a:t>Luxburg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8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16637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Using sample density is another way to form clusters</a:t>
            </a:r>
          </a:p>
          <a:p>
            <a:r>
              <a:rPr lang="en-US" dirty="0">
                <a:latin typeface="+mn-lt"/>
              </a:rPr>
              <a:t>High density points form clusters</a:t>
            </a:r>
          </a:p>
          <a:p>
            <a:r>
              <a:rPr lang="en-US" dirty="0">
                <a:latin typeface="+mn-lt"/>
              </a:rPr>
              <a:t>How can we find high density points? </a:t>
            </a:r>
          </a:p>
          <a:p>
            <a:pPr lvl="1"/>
            <a:r>
              <a:rPr lang="en-US" sz="2800" dirty="0">
                <a:latin typeface="+mn-lt"/>
              </a:rPr>
              <a:t>Find points with large number of near neighbors</a:t>
            </a:r>
          </a:p>
          <a:p>
            <a:pPr lvl="1"/>
            <a:r>
              <a:rPr lang="en-US" sz="2800" dirty="0">
                <a:latin typeface="+mn-lt"/>
              </a:rPr>
              <a:t>Form clusters around these high-density points</a:t>
            </a:r>
          </a:p>
          <a:p>
            <a:pPr lvl="1"/>
            <a:r>
              <a:rPr lang="en-US" sz="2800" dirty="0">
                <a:latin typeface="+mn-lt"/>
              </a:rPr>
              <a:t>Naive algorithms have high complexity</a:t>
            </a:r>
          </a:p>
          <a:p>
            <a:pPr lvl="1"/>
            <a:r>
              <a:rPr lang="en-US" sz="2800" dirty="0">
                <a:latin typeface="+mn-lt"/>
              </a:rPr>
              <a:t>Scalable algorithms are largely heuristic</a:t>
            </a:r>
          </a:p>
          <a:p>
            <a:r>
              <a:rPr lang="en-US" dirty="0">
                <a:latin typeface="+mn-lt"/>
              </a:rPr>
              <a:t>Many algorithms proposed, including</a:t>
            </a:r>
          </a:p>
          <a:p>
            <a:pPr lvl="1"/>
            <a:r>
              <a:rPr lang="en-US" sz="2800" dirty="0">
                <a:latin typeface="+mn-lt"/>
              </a:rPr>
              <a:t>DBSCAN</a:t>
            </a:r>
          </a:p>
          <a:p>
            <a:pPr lvl="1"/>
            <a:r>
              <a:rPr lang="en-US" sz="2800" dirty="0">
                <a:latin typeface="+mn-lt"/>
              </a:rPr>
              <a:t>OPTICS</a:t>
            </a:r>
          </a:p>
          <a:p>
            <a:pPr lvl="1"/>
            <a:r>
              <a:rPr lang="en-US" sz="2800" dirty="0">
                <a:latin typeface="+mn-lt"/>
              </a:rPr>
              <a:t>HDBSCAN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5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962C-32E6-3F81-DC91-396F0206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69D7-85BE-8A3F-64BC-5806113C6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82022-D461-0735-86E3-49AF931EFAB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clusters are constructed using a proximity graph</a:t>
                </a:r>
              </a:p>
              <a:p>
                <a:r>
                  <a:rPr lang="en-US" dirty="0">
                    <a:latin typeface="+mn-lt"/>
                  </a:rPr>
                  <a:t>Density clusters are constructed using </a:t>
                </a:r>
                <a:r>
                  <a:rPr lang="en-US" b="1" dirty="0">
                    <a:latin typeface="+mn-lt"/>
                  </a:rPr>
                  <a:t>proximity graphs</a:t>
                </a:r>
              </a:p>
              <a:p>
                <a:r>
                  <a:rPr lang="en-US" dirty="0">
                    <a:latin typeface="+mn-lt"/>
                  </a:rPr>
                  <a:t>For a set of 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+mn-lt"/>
                  </a:rPr>
                  <a:t>, an edge between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, in a proximity graph </a:t>
                </a:r>
                <a:r>
                  <a:rPr lang="en-US" dirty="0">
                    <a:latin typeface="+mn-lt"/>
                  </a:rPr>
                  <a:t>is</a:t>
                </a:r>
                <a:r>
                  <a:rPr lang="en-US" sz="2800" dirty="0">
                    <a:latin typeface="+mn-lt"/>
                  </a:rPr>
                  <a:t> constructed if a </a:t>
                </a:r>
                <a:r>
                  <a:rPr lang="en-US" sz="2800" b="1" dirty="0">
                    <a:latin typeface="+mn-lt"/>
                  </a:rPr>
                  <a:t>proximity condition </a:t>
                </a:r>
                <a:r>
                  <a:rPr lang="en-US" sz="2800" dirty="0">
                    <a:latin typeface="+mn-lt"/>
                  </a:rPr>
                  <a:t>is met  </a:t>
                </a:r>
              </a:p>
              <a:p>
                <a:pPr lvl="1"/>
                <a:r>
                  <a:rPr lang="en-US" dirty="0">
                    <a:latin typeface="+mn-lt"/>
                  </a:rPr>
                  <a:t>Example: in a metric space points are considered in the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000" b="1" dirty="0"/>
                  <a:t>-</a:t>
                </a:r>
                <a:r>
                  <a:rPr lang="en-US" b="1" dirty="0">
                    <a:latin typeface="+mn-lt"/>
                  </a:rPr>
                  <a:t>neighbors,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latin typeface="+mn-lt"/>
                  </a:rPr>
                  <a:t>, on the proximity graph</a:t>
                </a:r>
                <a:r>
                  <a:rPr lang="en-US" dirty="0">
                    <a:latin typeface="+mn-lt"/>
                  </a:rPr>
                  <a:t>  </a:t>
                </a:r>
                <a:endParaRPr lang="en-US" b="1" dirty="0">
                  <a:latin typeface="+mn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latin typeface="+mn-lt"/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latin typeface="+mn-lt"/>
                  </a:rPr>
                  <a:t>Core points </a:t>
                </a:r>
                <a:r>
                  <a:rPr lang="en-US" dirty="0">
                    <a:latin typeface="+mn-lt"/>
                  </a:rPr>
                  <a:t>are high-density areas where the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-neighbors is greater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|=|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82022-D461-0735-86E3-49AF931EF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Non-Euclidean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69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Euclidean spaces are optimal only for Normally distributed variables    </a:t>
            </a:r>
          </a:p>
          <a:p>
            <a:r>
              <a:rPr lang="en-US" dirty="0">
                <a:latin typeface="+mn-lt"/>
              </a:rPr>
              <a:t>Common examples of variables in non-Euclidean spaces  </a:t>
            </a:r>
          </a:p>
          <a:p>
            <a:pPr lvl="1"/>
            <a:r>
              <a:rPr lang="en-US" dirty="0">
                <a:latin typeface="+mn-lt"/>
              </a:rPr>
              <a:t>Categorical variables including NLP problems </a:t>
            </a:r>
          </a:p>
          <a:p>
            <a:pPr lvl="1"/>
            <a:r>
              <a:rPr lang="en-US" dirty="0">
                <a:latin typeface="+mn-lt"/>
              </a:rPr>
              <a:t>Binary variables </a:t>
            </a:r>
          </a:p>
          <a:p>
            <a:pPr lvl="1"/>
            <a:r>
              <a:rPr lang="en-US" dirty="0">
                <a:latin typeface="+mn-lt"/>
              </a:rPr>
              <a:t>Ordinal variables </a:t>
            </a:r>
          </a:p>
          <a:p>
            <a:r>
              <a:rPr lang="en-US" dirty="0">
                <a:latin typeface="+mn-lt"/>
              </a:rPr>
              <a:t>Algorithms for non-Euclidian spaces </a:t>
            </a:r>
          </a:p>
          <a:p>
            <a:pPr lvl="1"/>
            <a:r>
              <a:rPr lang="en-US" dirty="0">
                <a:latin typeface="+mn-lt"/>
              </a:rPr>
              <a:t>Tree-graph-based Agglomerative clustering </a:t>
            </a:r>
          </a:p>
          <a:p>
            <a:pPr lvl="1"/>
            <a:r>
              <a:rPr lang="en-US" dirty="0">
                <a:latin typeface="+mn-lt"/>
              </a:rPr>
              <a:t>Graph-based affinity clustering – slow and not discussed further here</a:t>
            </a:r>
          </a:p>
          <a:p>
            <a:pPr lvl="1"/>
            <a:r>
              <a:rPr lang="en-US" dirty="0">
                <a:latin typeface="+mn-lt"/>
              </a:rPr>
              <a:t>NN graph-based density algorithms  </a:t>
            </a:r>
          </a:p>
          <a:p>
            <a:pPr lvl="1"/>
            <a:r>
              <a:rPr lang="en-US" dirty="0">
                <a:latin typeface="+mn-lt"/>
              </a:rPr>
              <a:t>NN graph-based 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7288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DBSCAN finds a</a:t>
                </a:r>
                <a:r>
                  <a:rPr lang="en-US" b="1" dirty="0">
                    <a:latin typeface="+mn-lt"/>
                  </a:rPr>
                  <a:t> directed graph of nearest neighbors</a:t>
                </a:r>
              </a:p>
              <a:p>
                <a:r>
                  <a:rPr lang="en-US" dirty="0">
                    <a:latin typeface="+mn-lt"/>
                  </a:rPr>
                  <a:t>Two core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are considered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Clusters are formed by a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points   </a:t>
                </a:r>
              </a:p>
              <a:p>
                <a:r>
                  <a:rPr lang="en-US" b="1" dirty="0">
                    <a:latin typeface="+mn-lt"/>
                  </a:rPr>
                  <a:t>Unreachable points </a:t>
                </a:r>
                <a:r>
                  <a:rPr lang="en-US" dirty="0">
                    <a:latin typeface="+mn-lt"/>
                  </a:rPr>
                  <a:t>are not in a cluster</a:t>
                </a:r>
              </a:p>
              <a:p>
                <a:pPr lvl="1"/>
                <a:r>
                  <a:rPr lang="en-US" dirty="0">
                    <a:latin typeface="+mn-lt"/>
                  </a:rPr>
                  <a:t>These points are considered </a:t>
                </a:r>
                <a:r>
                  <a:rPr lang="en-US" b="1" dirty="0">
                    <a:latin typeface="+mn-lt"/>
                  </a:rPr>
                  <a:t>outliers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2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do we define </a:t>
                </a:r>
                <a:r>
                  <a:rPr lang="en-US" b="1" dirty="0">
                    <a:latin typeface="+mn-lt"/>
                  </a:rPr>
                  <a:t>reachability </a:t>
                </a:r>
                <a:r>
                  <a:rPr lang="en-US" dirty="0">
                    <a:latin typeface="+mn-lt"/>
                  </a:rPr>
                  <a:t>for cluster formation</a:t>
                </a:r>
                <a:r>
                  <a:rPr lang="en-US" b="1" dirty="0">
                    <a:latin typeface="+mn-lt"/>
                  </a:rPr>
                  <a:t>?</a:t>
                </a:r>
              </a:p>
              <a:p>
                <a:r>
                  <a:rPr lang="en-US" dirty="0">
                    <a:latin typeface="+mn-lt"/>
                  </a:rPr>
                  <a:t>Clusters are formed by a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>
                    <a:latin typeface="+mn-lt"/>
                  </a:rPr>
                  <a:t>-reachable</a:t>
                </a:r>
                <a:r>
                  <a:rPr lang="en-US" dirty="0">
                    <a:latin typeface="+mn-lt"/>
                  </a:rPr>
                  <a:t> points </a:t>
                </a:r>
              </a:p>
              <a:p>
                <a:r>
                  <a:rPr lang="en-US" dirty="0">
                    <a:latin typeface="+mn-lt"/>
                  </a:rPr>
                  <a:t>Must have a </a:t>
                </a:r>
                <a:r>
                  <a:rPr lang="en-US" b="1" dirty="0">
                    <a:latin typeface="+mn-lt"/>
                  </a:rPr>
                  <a:t>path</a:t>
                </a:r>
                <a:r>
                  <a:rPr lang="en-US" dirty="0">
                    <a:latin typeface="+mn-lt"/>
                  </a:rPr>
                  <a:t> on the graph between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i="1" baseline="-25000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The path can pass through other points,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Distance to neighbors must be less than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b="1" dirty="0"/>
                  <a:t>-</a:t>
                </a:r>
                <a:r>
                  <a:rPr lang="en-US" b="1" dirty="0">
                    <a:latin typeface="+mn-lt"/>
                  </a:rPr>
                  <a:t>reachability distance</a:t>
                </a:r>
                <a:endParaRPr lang="en-US" dirty="0">
                  <a:latin typeface="Symbol" panose="05050102010706020507" pitchFamily="18" charset="2"/>
                </a:endParaRPr>
              </a:p>
              <a:p>
                <a:r>
                  <a:rPr lang="en-US" dirty="0">
                    <a:latin typeface="+mn-lt"/>
                  </a:rPr>
                  <a:t>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+mn-lt"/>
                  </a:rPr>
                  <a:t>, not reachable from any other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+mn-lt"/>
                  </a:rPr>
                  <a:t>, are </a:t>
                </a:r>
                <a:r>
                  <a:rPr lang="en-US" b="1" dirty="0">
                    <a:latin typeface="+mn-lt"/>
                  </a:rPr>
                  <a:t>non-reachable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1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1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CF13E-B21C-5630-BBD3-86572BCE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1A4F-432B-6D3F-F470-B9E7A91C2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DBSCAN Algorithm</a:t>
            </a:r>
          </a:p>
        </p:txBody>
      </p:sp>
    </p:spTree>
    <p:extLst>
      <p:ext uri="{BB962C8B-B14F-4D97-AF65-F5344CB8AC3E}">
        <p14:creationId xmlns:p14="http://schemas.microsoft.com/office/powerpoint/2010/main" val="65073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  <a:hlinkClick r:id="rId3"/>
              </a:rPr>
              <a:t>DBSCAN</a:t>
            </a:r>
            <a:r>
              <a:rPr lang="en-US" dirty="0">
                <a:latin typeface="+mn-lt"/>
              </a:rPr>
              <a:t> was the first (1996) large-scale density-based clustering algorithm</a:t>
            </a:r>
          </a:p>
          <a:p>
            <a:r>
              <a:rPr lang="en-US" dirty="0">
                <a:latin typeface="+mn-lt"/>
              </a:rPr>
              <a:t>DBSCAN still in use today</a:t>
            </a:r>
          </a:p>
          <a:p>
            <a:r>
              <a:rPr lang="en-US" dirty="0">
                <a:latin typeface="+mn-lt"/>
              </a:rPr>
              <a:t>Many variations created</a:t>
            </a:r>
          </a:p>
          <a:p>
            <a:r>
              <a:rPr lang="en-US" dirty="0">
                <a:latin typeface="+mn-lt"/>
              </a:rPr>
              <a:t>DBSCAN scales to out of memory dataset size</a:t>
            </a:r>
          </a:p>
          <a:p>
            <a:r>
              <a:rPr lang="en-US" dirty="0">
                <a:latin typeface="+mn-lt"/>
              </a:rPr>
              <a:t>DBSCAN minimizes the number of passes through the data base</a:t>
            </a:r>
          </a:p>
          <a:p>
            <a:r>
              <a:rPr lang="en-US" dirty="0">
                <a:latin typeface="+mn-lt"/>
              </a:rPr>
              <a:t>Can scale DBSCAN with MapReduce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5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has two hyperparameters</a:t>
            </a:r>
          </a:p>
          <a:p>
            <a:pPr lvl="1"/>
            <a:r>
              <a:rPr lang="en-US" b="1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is the minimum number of near neighbors required for core points</a:t>
            </a:r>
          </a:p>
          <a:p>
            <a:pPr lvl="1"/>
            <a:r>
              <a:rPr lang="en-US" b="1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is the maximum distance between neighbors</a:t>
            </a:r>
          </a:p>
          <a:p>
            <a:r>
              <a:rPr lang="en-US" dirty="0">
                <a:latin typeface="+mn-lt"/>
              </a:rPr>
              <a:t>DBSCAN makes passes thorough a database to create the graph</a:t>
            </a:r>
          </a:p>
          <a:p>
            <a:pPr lvl="1"/>
            <a:r>
              <a:rPr lang="en-US" dirty="0">
                <a:latin typeface="+mn-lt"/>
              </a:rPr>
              <a:t>Scalable, average runtime </a:t>
            </a:r>
            <a:r>
              <a:rPr lang="en-US" i="1" dirty="0">
                <a:latin typeface="+mn-lt"/>
              </a:rPr>
              <a:t>O(n log(n))  </a:t>
            </a:r>
          </a:p>
          <a:p>
            <a:pPr lvl="1"/>
            <a:r>
              <a:rPr lang="en-US" dirty="0">
                <a:latin typeface="+mn-lt"/>
              </a:rPr>
              <a:t>Uses memory, </a:t>
            </a:r>
            <a:r>
              <a:rPr lang="en-US" i="1" dirty="0">
                <a:latin typeface="+mn-lt"/>
              </a:rPr>
              <a:t>O(n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42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8192C-ED4B-4152-FAB7-3F285FB3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2BDB-5ABE-B6B2-62EE-DD4691E1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D4A1-4FB3-234C-32F7-95DE5F9005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Properties of DBSCAN algorithm</a:t>
            </a:r>
          </a:p>
          <a:p>
            <a:r>
              <a:rPr lang="en-US" dirty="0">
                <a:latin typeface="+mn-lt"/>
              </a:rPr>
              <a:t>DBSCAN constructed with proximity graph with node types</a:t>
            </a:r>
          </a:p>
          <a:p>
            <a:pPr lvl="1"/>
            <a:r>
              <a:rPr lang="en-US" b="1" dirty="0">
                <a:latin typeface="+mn-lt"/>
              </a:rPr>
              <a:t>Reachable, core </a:t>
            </a:r>
            <a:r>
              <a:rPr lang="en-US" dirty="0">
                <a:latin typeface="+mn-lt"/>
              </a:rPr>
              <a:t>– points in the dense core of the cluster</a:t>
            </a:r>
          </a:p>
          <a:p>
            <a:pPr lvl="1"/>
            <a:r>
              <a:rPr lang="en-US" b="1" dirty="0">
                <a:latin typeface="+mn-lt"/>
              </a:rPr>
              <a:t>Reachable, noncore </a:t>
            </a:r>
            <a:r>
              <a:rPr lang="en-US" dirty="0">
                <a:latin typeface="+mn-lt"/>
              </a:rPr>
              <a:t>– reachable points in low-density regions   </a:t>
            </a:r>
          </a:p>
          <a:p>
            <a:pPr lvl="1"/>
            <a:r>
              <a:rPr lang="en-US" b="1" dirty="0">
                <a:latin typeface="+mn-lt"/>
              </a:rPr>
              <a:t>Non-reachable</a:t>
            </a:r>
            <a:r>
              <a:rPr lang="en-US" dirty="0">
                <a:latin typeface="+mn-lt"/>
              </a:rPr>
              <a:t>, outliers not in any cluster</a:t>
            </a:r>
          </a:p>
          <a:p>
            <a:r>
              <a:rPr lang="en-US" dirty="0">
                <a:latin typeface="+mn-lt"/>
              </a:rPr>
              <a:t>Points are classified as Graph edge is bidirectional (undirected) if both points are core</a:t>
            </a:r>
          </a:p>
          <a:p>
            <a:r>
              <a:rPr lang="en-US" dirty="0">
                <a:latin typeface="+mn-lt"/>
              </a:rPr>
              <a:t>Graph edges from core to reachable non-core point are unidirectional (directed)</a:t>
            </a:r>
          </a:p>
          <a:p>
            <a:endParaRPr lang="en-US" i="1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166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656095"/>
            <a:ext cx="6387899" cy="6085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the steps of DBSCAN?</a:t>
            </a:r>
          </a:p>
          <a:p>
            <a:r>
              <a:rPr lang="en-US" dirty="0">
                <a:latin typeface="+mn-lt"/>
              </a:rPr>
              <a:t>Start with some samples or observations</a:t>
            </a:r>
          </a:p>
          <a:p>
            <a:r>
              <a:rPr lang="en-US" dirty="0">
                <a:latin typeface="+mn-lt"/>
              </a:rPr>
              <a:t>For each point, find near neighbors within distance </a:t>
            </a:r>
            <a:r>
              <a:rPr lang="en-US" dirty="0">
                <a:latin typeface="Symbol" panose="05050102010706020507" pitchFamily="18" charset="2"/>
              </a:rPr>
              <a:t>e</a:t>
            </a:r>
          </a:p>
          <a:p>
            <a:r>
              <a:rPr lang="en-US" dirty="0">
                <a:latin typeface="+mn-lt"/>
              </a:rPr>
              <a:t>A point is core if it has &gt; </a:t>
            </a:r>
            <a:r>
              <a:rPr lang="en-US" dirty="0" err="1">
                <a:latin typeface="+mn-lt"/>
              </a:rPr>
              <a:t>minPts</a:t>
            </a:r>
            <a:r>
              <a:rPr lang="en-US" dirty="0">
                <a:latin typeface="+mn-lt"/>
              </a:rPr>
              <a:t> near neighbors (2 in this example)</a:t>
            </a:r>
          </a:p>
          <a:p>
            <a:r>
              <a:rPr lang="en-US" dirty="0">
                <a:latin typeface="+mn-lt"/>
              </a:rPr>
              <a:t>If two point are core, connect with undirected edge</a:t>
            </a:r>
          </a:p>
          <a:p>
            <a:r>
              <a:rPr lang="en-US" dirty="0">
                <a:latin typeface="+mn-lt"/>
              </a:rPr>
              <a:t>If point is non-core, connect with directed edge</a:t>
            </a:r>
          </a:p>
          <a:p>
            <a:r>
              <a:rPr lang="en-US" dirty="0">
                <a:latin typeface="+mn-lt"/>
              </a:rPr>
              <a:t>If point further that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from neighbors, point is non-reachable</a:t>
            </a:r>
          </a:p>
          <a:p>
            <a:r>
              <a:rPr lang="en-US" dirty="0">
                <a:latin typeface="+mn-lt"/>
              </a:rPr>
              <a:t>Result is an NN graph</a:t>
            </a:r>
          </a:p>
          <a:p>
            <a:pPr marL="914400" lvl="1" indent="-457200">
              <a:buFont typeface="+mj-lt"/>
              <a:buAutoNum type="arabicPeriod" startAt="4"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1932206" y="387479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812" y="3785971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CECE43-FA8E-4F9A-ACA2-DB990517B9B1}"/>
              </a:ext>
            </a:extLst>
          </p:cNvPr>
          <p:cNvSpPr/>
          <p:nvPr/>
        </p:nvSpPr>
        <p:spPr>
          <a:xfrm>
            <a:off x="2239614" y="1829929"/>
            <a:ext cx="182718" cy="1776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1848213" y="443388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2699731" y="441075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380007" y="4233100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3037963" y="492427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001400" y="3845443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EC34F9-0B16-4992-A3D2-9E24DB1B4008}"/>
              </a:ext>
            </a:extLst>
          </p:cNvPr>
          <p:cNvSpPr/>
          <p:nvPr/>
        </p:nvSpPr>
        <p:spPr>
          <a:xfrm>
            <a:off x="1129469" y="3125426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9A74E7-A8E7-4F5C-AB28-83B87D572738}"/>
              </a:ext>
            </a:extLst>
          </p:cNvPr>
          <p:cNvSpPr/>
          <p:nvPr/>
        </p:nvSpPr>
        <p:spPr>
          <a:xfrm>
            <a:off x="1045476" y="3661382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68938-D04E-4DB6-B30B-0F2F7C5AFC63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3193036" y="4410755"/>
            <a:ext cx="278330" cy="54219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58A15-232D-4B5E-B3FF-1739A94AE51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1939572" y="4052454"/>
            <a:ext cx="83993" cy="38143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333376" y="3036598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9D4AC-F461-447E-932D-7AD09CE97B07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1387530" y="3874799"/>
            <a:ext cx="544676" cy="8882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B4EDAD3-80CB-4211-9FEF-33766FD700BA}"/>
              </a:ext>
            </a:extLst>
          </p:cNvPr>
          <p:cNvSpPr/>
          <p:nvPr/>
        </p:nvSpPr>
        <p:spPr>
          <a:xfrm>
            <a:off x="1848213" y="3572554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408769-6F01-4396-BF95-C92E915EAC53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>
            <a:off x="2088166" y="4026437"/>
            <a:ext cx="638323" cy="41033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970178-64C2-4DB9-9191-5DB11F81C2A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30931" y="4499583"/>
            <a:ext cx="668800" cy="2313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5E87993-A9A7-4BA4-9A58-AB9ACFB35671}"/>
              </a:ext>
            </a:extLst>
          </p:cNvPr>
          <p:cNvSpPr/>
          <p:nvPr/>
        </p:nvSpPr>
        <p:spPr>
          <a:xfrm>
            <a:off x="2601674" y="341021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0F7CFE-85DC-4FE0-85F5-13583E2CB99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882449" y="4321928"/>
            <a:ext cx="497558" cy="177655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340941" y="4059747"/>
            <a:ext cx="1788192" cy="1676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7560E7-38CB-4E6D-8750-1D14F7A8696E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2855691" y="4562393"/>
            <a:ext cx="209030" cy="38790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DD4E0D4-687A-4D35-BCFB-83B5EAD6EA4C}"/>
              </a:ext>
            </a:extLst>
          </p:cNvPr>
          <p:cNvSpPr/>
          <p:nvPr/>
        </p:nvSpPr>
        <p:spPr>
          <a:xfrm>
            <a:off x="3216744" y="3125426"/>
            <a:ext cx="1788192" cy="16764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1911DC-AC88-412F-B3DF-0EA01B1E997A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535967" y="3997081"/>
            <a:ext cx="492191" cy="26203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6D525FC-AFC7-47BD-A7F8-C6A7F407A425}"/>
              </a:ext>
            </a:extLst>
          </p:cNvPr>
          <p:cNvSpPr/>
          <p:nvPr/>
        </p:nvSpPr>
        <p:spPr>
          <a:xfrm>
            <a:off x="1446845" y="1160007"/>
            <a:ext cx="1788192" cy="1676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8" grpId="0" animBg="1"/>
      <p:bldP spid="35" grpId="0" animBg="1"/>
      <p:bldP spid="39" grpId="0" animBg="1"/>
      <p:bldP spid="45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Can find </a:t>
            </a:r>
            <a:r>
              <a:rPr lang="en-US" b="1" dirty="0">
                <a:latin typeface="+mn-lt"/>
              </a:rPr>
              <a:t>non-convex clusters</a:t>
            </a:r>
          </a:p>
          <a:p>
            <a:r>
              <a:rPr lang="en-US" dirty="0">
                <a:latin typeface="+mn-lt"/>
              </a:rPr>
              <a:t>Optimized for </a:t>
            </a:r>
            <a:r>
              <a:rPr lang="en-US" b="1" dirty="0">
                <a:latin typeface="+mn-lt"/>
              </a:rPr>
              <a:t>uniform sample density </a:t>
            </a:r>
            <a:r>
              <a:rPr lang="en-US" dirty="0">
                <a:latin typeface="+mn-lt"/>
              </a:rPr>
              <a:t>of clusters with 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minPts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Clusters depend on distance metric</a:t>
            </a:r>
          </a:p>
          <a:p>
            <a:r>
              <a:rPr lang="en-US" dirty="0">
                <a:latin typeface="+mn-lt"/>
              </a:rPr>
              <a:t>Clusters robust to noise, since outliers are non-reachable</a:t>
            </a: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4CEEA1-D0C5-4564-BB73-CA2D65EDC72C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63B6A0-6A59-14F0-E09A-AB2E7C03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9F5A-1F97-1040-93E6-BF07DA42D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177-3DFF-0678-447B-267BD8D8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DF7C-07CD-215E-DA13-B0299C8D17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70725" y="896079"/>
            <a:ext cx="638789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What are some properties of DBSCAN?</a:t>
            </a:r>
          </a:p>
          <a:p>
            <a:r>
              <a:rPr lang="en-US" dirty="0">
                <a:latin typeface="+mn-lt"/>
              </a:rPr>
              <a:t>Selecting maximum reachability distance to neighbors,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is difficult in high dimensions</a:t>
            </a:r>
          </a:p>
          <a:p>
            <a:r>
              <a:rPr lang="en-US" dirty="0">
                <a:latin typeface="+mn-lt"/>
              </a:rPr>
              <a:t>Single</a:t>
            </a:r>
            <a:r>
              <a:rPr lang="en-US" dirty="0"/>
              <a:t>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, used for all clusters</a:t>
            </a:r>
          </a:p>
          <a:p>
            <a:r>
              <a:rPr lang="en-US" dirty="0">
                <a:latin typeface="+mn-lt"/>
              </a:rPr>
              <a:t>Fixed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not optimal for non-constant density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09313C-2571-46B1-ACA3-86E1F6D3F586}"/>
              </a:ext>
            </a:extLst>
          </p:cNvPr>
          <p:cNvSpPr txBox="1"/>
          <p:nvPr/>
        </p:nvSpPr>
        <p:spPr>
          <a:xfrm>
            <a:off x="1228791" y="6266676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Credit: Wikipedia commons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CFAC95-AB99-CB80-2CA2-EB92AF5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" y="1213440"/>
            <a:ext cx="4871262" cy="49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0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A270F-5713-3F23-BF9F-452EEF02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24E5-5781-97A7-07DC-45B578B78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OPTICS</a:t>
            </a:r>
          </a:p>
        </p:txBody>
      </p:sp>
    </p:spTree>
    <p:extLst>
      <p:ext uri="{BB962C8B-B14F-4D97-AF65-F5344CB8AC3E}">
        <p14:creationId xmlns:p14="http://schemas.microsoft.com/office/powerpoint/2010/main" val="221081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Graph-Based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25273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overcome the limitations of DBSCAN?</a:t>
            </a:r>
          </a:p>
          <a:p>
            <a:r>
              <a:rPr lang="en-US" dirty="0">
                <a:latin typeface="+mn-lt"/>
              </a:rPr>
              <a:t>Hard to find good value of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>
                <a:latin typeface="+mn-lt"/>
              </a:rPr>
              <a:t> for DBSCAN in high dimensions with variable density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  <a:hlinkClick r:id="rId3"/>
              </a:rPr>
              <a:t>OPTICS</a:t>
            </a:r>
            <a:r>
              <a:rPr lang="en-US" dirty="0">
                <a:latin typeface="+mn-lt"/>
                <a:hlinkClick r:id="rId3"/>
              </a:rPr>
              <a:t> algorithm </a:t>
            </a:r>
            <a:r>
              <a:rPr lang="en-US" dirty="0">
                <a:latin typeface="+mn-lt"/>
              </a:rPr>
              <a:t>is an improvement on DBSCAN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OPTICS uses a heuristic to adaptively compute reachability distances</a:t>
            </a:r>
          </a:p>
          <a:p>
            <a:pPr lvl="1"/>
            <a:r>
              <a:rPr lang="en-US" dirty="0">
                <a:latin typeface="+mn-lt"/>
              </a:rPr>
              <a:t>Core distance determines if a sample is core</a:t>
            </a:r>
          </a:p>
          <a:p>
            <a:pPr lvl="1"/>
            <a:r>
              <a:rPr lang="en-US" dirty="0">
                <a:latin typeface="+mn-lt"/>
              </a:rPr>
              <a:t>Reachability distance determines if one sample is reachable from the other</a:t>
            </a:r>
          </a:p>
          <a:p>
            <a:pPr lvl="1"/>
            <a:r>
              <a:rPr lang="en-US" dirty="0">
                <a:latin typeface="+mn-lt"/>
              </a:rPr>
              <a:t>Only one mandatory hyperparameter,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682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OPTICS performs a sequential search </a:t>
            </a:r>
          </a:p>
          <a:p>
            <a:r>
              <a:rPr lang="en-US" dirty="0">
                <a:latin typeface="+mn-lt"/>
              </a:rPr>
              <a:t>OPTICS compute reachability to points sequentially    </a:t>
            </a:r>
          </a:p>
          <a:p>
            <a:pPr lvl="1"/>
            <a:r>
              <a:rPr lang="en-US" dirty="0">
                <a:latin typeface="+mn-lt"/>
              </a:rPr>
              <a:t>The order of the search though observations matters  </a:t>
            </a:r>
          </a:p>
          <a:p>
            <a:pPr lvl="1"/>
            <a:r>
              <a:rPr lang="en-US" dirty="0">
                <a:latin typeface="+mn-lt"/>
              </a:rPr>
              <a:t>A difference from DBSCAN</a:t>
            </a:r>
          </a:p>
          <a:p>
            <a:r>
              <a:rPr lang="en-US" dirty="0">
                <a:latin typeface="+mn-lt"/>
              </a:rPr>
              <a:t>Uses a sequential greedy algorithm with reachability of a point determining if edge is added to dendrogram </a:t>
            </a:r>
          </a:p>
          <a:p>
            <a:pPr lvl="1"/>
            <a:r>
              <a:rPr lang="en-US" dirty="0">
                <a:latin typeface="+mn-lt"/>
              </a:rPr>
              <a:t>Creates a proximity graph</a:t>
            </a:r>
          </a:p>
          <a:p>
            <a:pPr lvl="1"/>
            <a:r>
              <a:rPr lang="en-US" dirty="0">
                <a:latin typeface="+mn-lt"/>
              </a:rPr>
              <a:t>Points are saved in a queue and processed in order </a:t>
            </a:r>
          </a:p>
          <a:p>
            <a:pPr lvl="1"/>
            <a:r>
              <a:rPr lang="en-US" b="1" dirty="0">
                <a:latin typeface="+mn-lt"/>
              </a:rPr>
              <a:t>Reachability dynamically calculated </a:t>
            </a:r>
            <a:r>
              <a:rPr lang="en-US" dirty="0">
                <a:latin typeface="+mn-lt"/>
              </a:rPr>
              <a:t>based on neighbors on graph</a:t>
            </a:r>
          </a:p>
          <a:p>
            <a:pPr lvl="1"/>
            <a:r>
              <a:rPr lang="en-US" dirty="0">
                <a:latin typeface="+mn-lt"/>
              </a:rPr>
              <a:t>Reachability search determines nearest neighbors  </a:t>
            </a:r>
          </a:p>
          <a:p>
            <a:r>
              <a:rPr lang="en-US" dirty="0">
                <a:latin typeface="+mn-lt"/>
              </a:rPr>
              <a:t>Based on the reachability graph clusters are formed  </a:t>
            </a:r>
          </a:p>
          <a:p>
            <a:r>
              <a:rPr lang="en-US" dirty="0">
                <a:latin typeface="+mn-lt"/>
              </a:rPr>
              <a:t>Clusters formed by partitioning graph constrained by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min_pts</a:t>
            </a:r>
            <a:r>
              <a:rPr lang="en-US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6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The </a:t>
                </a:r>
                <a:r>
                  <a:rPr lang="en-US" b="1" dirty="0">
                    <a:latin typeface="+mn-lt"/>
                  </a:rPr>
                  <a:t>OPTICS</a:t>
                </a:r>
                <a:r>
                  <a:rPr lang="en-US" dirty="0">
                    <a:latin typeface="+mn-lt"/>
                  </a:rPr>
                  <a:t> algorithm is an attempt to improve on DBSCAN</a:t>
                </a:r>
                <a:endParaRPr lang="en-US" b="1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Core distance </a:t>
                </a:r>
                <a:r>
                  <a:rPr lang="en-US" dirty="0">
                    <a:latin typeface="+mn-lt"/>
                  </a:rPr>
                  <a:t>for a point,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, determines if a sample is 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𝑠𝑚𝑎𝑙𝑙𝑒𝑠𝑡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Reachability distance </a:t>
                </a:r>
                <a:r>
                  <a:rPr lang="en-US" dirty="0">
                    <a:latin typeface="+mn-lt"/>
                  </a:rPr>
                  <a:t>of observation,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, determines if one sample is reachable from the other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reachable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dist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𝑚𝑖𝑛𝑃𝑡𝑠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𝑈𝑛𝑑𝑒𝑓𝑖𝑛𝑒𝑑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𝑚𝑖𝑛𝑃𝑡𝑠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limLow>
                                            <m:limLow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en-US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dist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li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𝑚𝑖𝑛𝑃𝑡𝑠</m:t>
                                              </m:r>
                                            </m:lim>
                                          </m:limLow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If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nearest neighbors, and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’ &lt;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then </a:t>
                </a:r>
                <a:r>
                  <a:rPr lang="en-US" i="1" dirty="0"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i="1" dirty="0">
                    <a:latin typeface="+mn-lt"/>
                  </a:rPr>
                  <a:t>o</a:t>
                </a:r>
                <a:r>
                  <a:rPr lang="en-US" dirty="0">
                    <a:latin typeface="+mn-lt"/>
                  </a:rPr>
                  <a:t> are in the same cluster</a:t>
                </a:r>
              </a:p>
              <a:p>
                <a:r>
                  <a:rPr lang="en-US" dirty="0">
                    <a:latin typeface="+mn-lt"/>
                  </a:rPr>
                  <a:t>Both distances are undefined if density in the,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neighborhood is too low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3"/>
                <a:stretch>
                  <a:fillRect l="-1077" t="-1850" r="-323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How can we understand the OPTICS algorithm?</a:t>
                </a:r>
              </a:p>
              <a:p>
                <a:r>
                  <a:rPr lang="en-US" dirty="0">
                    <a:latin typeface="+mn-lt"/>
                  </a:rPr>
                  <a:t>Start with some samples or observations</a:t>
                </a:r>
              </a:p>
              <a:p>
                <a:r>
                  <a:rPr lang="en-US" dirty="0">
                    <a:latin typeface="+mn-lt"/>
                  </a:rPr>
                  <a:t>For a point, p, find the points within </a:t>
                </a:r>
                <a:r>
                  <a:rPr lang="en-US" dirty="0">
                    <a:latin typeface="Symbol" panose="05050102010706020507" pitchFamily="18" charset="2"/>
                  </a:rPr>
                  <a:t>e</a:t>
                </a:r>
                <a:r>
                  <a:rPr lang="en-US" dirty="0">
                    <a:latin typeface="+mn-lt"/>
                  </a:rPr>
                  <a:t> distance</a:t>
                </a:r>
              </a:p>
              <a:p>
                <a:r>
                  <a:rPr lang="en-US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𝑚𝑖𝑛𝑃𝑡𝑠</m:t>
                    </m:r>
                  </m:oMath>
                </a14:m>
                <a:r>
                  <a:rPr lang="en-US" dirty="0">
                    <a:latin typeface="+mn-lt"/>
                  </a:rPr>
                  <a:t>, determine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, CD</a:t>
                </a:r>
                <a:endParaRPr lang="en-US" dirty="0"/>
              </a:p>
              <a:p>
                <a:r>
                  <a:rPr lang="en-US" dirty="0">
                    <a:latin typeface="+mn-lt"/>
                  </a:rPr>
                  <a:t>Find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(RD)</a:t>
                </a:r>
              </a:p>
              <a:p>
                <a:r>
                  <a:rPr lang="en-US" dirty="0">
                    <a:latin typeface="+mn-lt"/>
                  </a:rPr>
                  <a:t>Points beyond </a:t>
                </a:r>
                <a:r>
                  <a:rPr lang="en-US" dirty="0" err="1">
                    <a:latin typeface="+mn-lt"/>
                  </a:rPr>
                  <a:t>reachable_dist</a:t>
                </a:r>
                <a:r>
                  <a:rPr lang="en-US" dirty="0">
                    <a:latin typeface="+mn-lt"/>
                  </a:rPr>
                  <a:t> are not in the cluster</a:t>
                </a:r>
              </a:p>
              <a:p>
                <a:pPr marL="914400" lvl="1" indent="-457200">
                  <a:buFont typeface="+mj-lt"/>
                  <a:buAutoNum type="arabicPeriod" startAt="4"/>
                </a:pPr>
                <a:endParaRPr lang="en-US" dirty="0">
                  <a:latin typeface="+mn-lt"/>
                </a:endParaRPr>
              </a:p>
              <a:p>
                <a:pPr lvl="1"/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0725" y="752947"/>
                <a:ext cx="6387899" cy="5746010"/>
              </a:xfrm>
              <a:blipFill>
                <a:blip r:embed="rId3"/>
                <a:stretch>
                  <a:fillRect l="-1908" t="-1805" r="-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3DE26-DB74-46D2-B06F-B5C772EE0143}"/>
              </a:ext>
            </a:extLst>
          </p:cNvPr>
          <p:cNvSpPr/>
          <p:nvPr/>
        </p:nvSpPr>
        <p:spPr>
          <a:xfrm>
            <a:off x="2843641" y="3939931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FC799-F8FB-440D-A092-F42B07121008}"/>
              </a:ext>
            </a:extLst>
          </p:cNvPr>
          <p:cNvSpPr/>
          <p:nvPr/>
        </p:nvSpPr>
        <p:spPr>
          <a:xfrm>
            <a:off x="1204438" y="3637948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5AE1A-0317-4E93-98B5-EB73E484924C}"/>
              </a:ext>
            </a:extLst>
          </p:cNvPr>
          <p:cNvSpPr/>
          <p:nvPr/>
        </p:nvSpPr>
        <p:spPr>
          <a:xfrm>
            <a:off x="3313340" y="414188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02C5CB-EE6E-4498-9B08-1192583C4B53}"/>
              </a:ext>
            </a:extLst>
          </p:cNvPr>
          <p:cNvSpPr/>
          <p:nvPr/>
        </p:nvSpPr>
        <p:spPr>
          <a:xfrm>
            <a:off x="3343505" y="4492339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144684-5014-4672-B3EA-8A2C98B66D29}"/>
              </a:ext>
            </a:extLst>
          </p:cNvPr>
          <p:cNvSpPr/>
          <p:nvPr/>
        </p:nvSpPr>
        <p:spPr>
          <a:xfrm>
            <a:off x="3939119" y="4348745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86E34B-3C37-4CDA-9D67-CD782B253002}"/>
              </a:ext>
            </a:extLst>
          </p:cNvPr>
          <p:cNvSpPr/>
          <p:nvPr/>
        </p:nvSpPr>
        <p:spPr>
          <a:xfrm>
            <a:off x="4168194" y="4939247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EE028-78F9-4848-B94C-D47F5D3A916E}"/>
              </a:ext>
            </a:extLst>
          </p:cNvPr>
          <p:cNvSpPr/>
          <p:nvPr/>
        </p:nvSpPr>
        <p:spPr>
          <a:xfrm>
            <a:off x="4147343" y="2497345"/>
            <a:ext cx="182718" cy="1776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B390D8-1151-4B85-95D8-AF5E04A20DDA}"/>
              </a:ext>
            </a:extLst>
          </p:cNvPr>
          <p:cNvSpPr/>
          <p:nvPr/>
        </p:nvSpPr>
        <p:spPr>
          <a:xfrm>
            <a:off x="2333369" y="3586691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6C6320-4279-4398-8313-ACBA740BDFEB}"/>
              </a:ext>
            </a:extLst>
          </p:cNvPr>
          <p:cNvSpPr/>
          <p:nvPr/>
        </p:nvSpPr>
        <p:spPr>
          <a:xfrm>
            <a:off x="2781107" y="3969094"/>
            <a:ext cx="1263956" cy="12241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5F578-59F8-4B9A-BBE9-203DC71E1927}"/>
              </a:ext>
            </a:extLst>
          </p:cNvPr>
          <p:cNvSpPr/>
          <p:nvPr/>
        </p:nvSpPr>
        <p:spPr>
          <a:xfrm>
            <a:off x="210101" y="2796780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CB19F-AE09-415F-AC58-3AC8F8B2F3C9}"/>
              </a:ext>
            </a:extLst>
          </p:cNvPr>
          <p:cNvSpPr/>
          <p:nvPr/>
        </p:nvSpPr>
        <p:spPr>
          <a:xfrm>
            <a:off x="3152196" y="1664637"/>
            <a:ext cx="2159431" cy="198894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AA9791-AEDE-4A3C-9452-3D87822633B6}"/>
              </a:ext>
            </a:extLst>
          </p:cNvPr>
          <p:cNvCxnSpPr>
            <a:cxnSpLocks/>
            <a:stCxn id="21" idx="7"/>
            <a:endCxn id="9" idx="7"/>
          </p:cNvCxnSpPr>
          <p:nvPr/>
        </p:nvCxnSpPr>
        <p:spPr>
          <a:xfrm flipH="1">
            <a:off x="3499465" y="3877966"/>
            <a:ext cx="677094" cy="6403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9998EE-ACED-4FEA-8AFF-3055717C755D}"/>
              </a:ext>
            </a:extLst>
          </p:cNvPr>
          <p:cNvSpPr txBox="1"/>
          <p:nvPr/>
        </p:nvSpPr>
        <p:spPr>
          <a:xfrm>
            <a:off x="3687842" y="3662067"/>
            <a:ext cx="35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399746-EAE1-4AC8-A230-92A8233AFBE4}"/>
              </a:ext>
            </a:extLst>
          </p:cNvPr>
          <p:cNvSpPr/>
          <p:nvPr/>
        </p:nvSpPr>
        <p:spPr>
          <a:xfrm>
            <a:off x="2959714" y="4230716"/>
            <a:ext cx="182718" cy="1776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1D36C3-99ED-4B71-80F2-B50D958F3066}"/>
              </a:ext>
            </a:extLst>
          </p:cNvPr>
          <p:cNvCxnSpPr>
            <a:cxnSpLocks/>
            <a:stCxn id="39" idx="2"/>
            <a:endCxn id="9" idx="2"/>
          </p:cNvCxnSpPr>
          <p:nvPr/>
        </p:nvCxnSpPr>
        <p:spPr>
          <a:xfrm>
            <a:off x="2781107" y="4581166"/>
            <a:ext cx="562398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C96D00-1F14-4C33-A33A-148EDCF9BF2E}"/>
              </a:ext>
            </a:extLst>
          </p:cNvPr>
          <p:cNvSpPr txBox="1"/>
          <p:nvPr/>
        </p:nvSpPr>
        <p:spPr>
          <a:xfrm>
            <a:off x="2781107" y="4607183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93FF0A-1B53-43C0-8D61-F12A9914E48F}"/>
              </a:ext>
            </a:extLst>
          </p:cNvPr>
          <p:cNvCxnSpPr>
            <a:cxnSpLocks/>
            <a:stCxn id="11" idx="2"/>
            <a:endCxn id="9" idx="5"/>
          </p:cNvCxnSpPr>
          <p:nvPr/>
        </p:nvCxnSpPr>
        <p:spPr>
          <a:xfrm flipH="1" flipV="1">
            <a:off x="3499465" y="4643977"/>
            <a:ext cx="668729" cy="384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80D2AE1-1A40-4990-A1E0-8B6BA4471884}"/>
              </a:ext>
            </a:extLst>
          </p:cNvPr>
          <p:cNvSpPr txBox="1"/>
          <p:nvPr/>
        </p:nvSpPr>
        <p:spPr>
          <a:xfrm>
            <a:off x="3481238" y="4837467"/>
            <a:ext cx="6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8601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39" grpId="0" animBg="1"/>
      <p:bldP spid="30" grpId="0" animBg="1"/>
      <p:bldP spid="33" grpId="0" animBg="1"/>
      <p:bldP spid="19" grpId="0"/>
      <p:bldP spid="37" grpId="0" animBg="1"/>
      <p:bldP spid="42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OPTICS builds a NN dendrogram with the distances determining clusters</a:t>
                </a:r>
              </a:p>
              <a:p>
                <a:r>
                  <a:rPr lang="en-US" dirty="0">
                    <a:latin typeface="+mn-lt"/>
                  </a:rPr>
                  <a:t>The reachability plot (bottom) shows the path distances in the dendrogram</a:t>
                </a:r>
              </a:p>
              <a:p>
                <a:r>
                  <a:rPr lang="en-US" dirty="0">
                    <a:latin typeface="+mn-lt"/>
                  </a:rPr>
                  <a:t>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 cutoff on the reachability plot defines the clusters 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 r="-4836" b="-2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Credit: Wikipedia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What are some properties of OPTICS?</a:t>
                </a:r>
              </a:p>
              <a:p>
                <a:r>
                  <a:rPr lang="en-US" dirty="0">
                    <a:latin typeface="+mn-lt"/>
                  </a:rPr>
                  <a:t>Dynamically determining </a:t>
                </a:r>
                <a:r>
                  <a:rPr lang="en-US" dirty="0" err="1">
                    <a:latin typeface="+mn-lt"/>
                  </a:rPr>
                  <a:t>core_dist</a:t>
                </a:r>
                <a:r>
                  <a:rPr lang="en-US" dirty="0">
                    <a:latin typeface="+mn-lt"/>
                  </a:rPr>
                  <a:t> helps with variable sample density</a:t>
                </a:r>
              </a:p>
              <a:p>
                <a:r>
                  <a:rPr lang="en-US" dirty="0">
                    <a:latin typeface="+mn-lt"/>
                  </a:rPr>
                  <a:t>Computation complexity higher on average than DBSCAN</a:t>
                </a:r>
              </a:p>
              <a:p>
                <a:r>
                  <a:rPr lang="en-US" dirty="0">
                    <a:latin typeface="+mn-lt"/>
                  </a:rPr>
                  <a:t>Outliers with 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 idendified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072846" y="739851"/>
                <a:ext cx="3908407" cy="5629566"/>
              </a:xfrm>
              <a:blipFill>
                <a:blip r:embed="rId3"/>
                <a:stretch>
                  <a:fillRect l="-3120" t="-1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F7BAACE-949E-4FAF-BDD0-5975A7B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" y="798388"/>
            <a:ext cx="7899345" cy="54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89A7-DC97-4F52-9730-950C592E8B3F}"/>
              </a:ext>
            </a:extLst>
          </p:cNvPr>
          <p:cNvSpPr txBox="1"/>
          <p:nvPr/>
        </p:nvSpPr>
        <p:spPr>
          <a:xfrm>
            <a:off x="2185903" y="6213552"/>
            <a:ext cx="29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Wikipedia commons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6E3D0-B7A1-0546-1A38-F51B3FFCFCDB}"/>
              </a:ext>
            </a:extLst>
          </p:cNvPr>
          <p:cNvCxnSpPr>
            <a:cxnSpLocks/>
          </p:cNvCxnSpPr>
          <p:nvPr/>
        </p:nvCxnSpPr>
        <p:spPr>
          <a:xfrm flipH="1">
            <a:off x="7459851" y="5073112"/>
            <a:ext cx="723254" cy="3977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5B4B3-A8A8-C1FB-15FD-1026861DB32B}"/>
              </a:ext>
            </a:extLst>
          </p:cNvPr>
          <p:cNvCxnSpPr>
            <a:cxnSpLocks/>
          </p:cNvCxnSpPr>
          <p:nvPr/>
        </p:nvCxnSpPr>
        <p:spPr>
          <a:xfrm flipH="1">
            <a:off x="5104965" y="5073112"/>
            <a:ext cx="3036811" cy="5734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1890793"/>
                <a:ext cx="5305586" cy="466498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OPTICS is an Hierarchical Algorithm</a:t>
                </a:r>
              </a:p>
              <a:p>
                <a:r>
                  <a:rPr lang="en-US" dirty="0">
                    <a:latin typeface="+mn-lt"/>
                  </a:rPr>
                  <a:t>Dendrogram of reachability distances   </a:t>
                </a:r>
              </a:p>
              <a:p>
                <a:r>
                  <a:rPr lang="en-US" dirty="0">
                    <a:latin typeface="+mn-lt"/>
                  </a:rPr>
                  <a:t>Overlapping cluster assignments from partitioning graph at different </a:t>
                </a:r>
                <a:r>
                  <a:rPr lang="en-US" i="1" dirty="0">
                    <a:latin typeface="+mn-lt"/>
                  </a:rPr>
                  <a:t>eps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Reachability plot with local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 to define clusters from graph components    </a:t>
                </a:r>
              </a:p>
              <a:p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+mn-lt"/>
                  </a:rPr>
                  <a:t>From </a:t>
                </a:r>
                <a:r>
                  <a:rPr lang="en-US" sz="1800" dirty="0">
                    <a:latin typeface="+mn-lt"/>
                    <a:hlinkClick r:id="rId3"/>
                  </a:rPr>
                  <a:t>Advanced Algorithms and Data Structures,, Marcello La Rocca, Manning, 2021</a:t>
                </a:r>
                <a:endParaRPr 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1890793"/>
                <a:ext cx="5305586" cy="4664989"/>
              </a:xfrm>
              <a:blipFill>
                <a:blip r:embed="rId4"/>
                <a:stretch>
                  <a:fillRect l="-2069" t="-2614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9CACB5-DCE6-F0D4-02B3-3FDE9B123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049" y="221991"/>
            <a:ext cx="6299868" cy="63337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A40F7-3064-4606-E1EA-036EE3A40D3A}"/>
              </a:ext>
            </a:extLst>
          </p:cNvPr>
          <p:cNvCxnSpPr>
            <a:cxnSpLocks/>
          </p:cNvCxnSpPr>
          <p:nvPr/>
        </p:nvCxnSpPr>
        <p:spPr>
          <a:xfrm flipV="1">
            <a:off x="5000786" y="1932122"/>
            <a:ext cx="1689316" cy="71292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ADF6E5-8948-1958-D60A-4D68383ABF58}"/>
              </a:ext>
            </a:extLst>
          </p:cNvPr>
          <p:cNvCxnSpPr>
            <a:cxnSpLocks/>
          </p:cNvCxnSpPr>
          <p:nvPr/>
        </p:nvCxnSpPr>
        <p:spPr>
          <a:xfrm>
            <a:off x="5512231" y="3652434"/>
            <a:ext cx="1231469" cy="33092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EF63CA-CD8C-FD0D-7FF2-9C72E30D9086}"/>
              </a:ext>
            </a:extLst>
          </p:cNvPr>
          <p:cNvCxnSpPr>
            <a:cxnSpLocks/>
          </p:cNvCxnSpPr>
          <p:nvPr/>
        </p:nvCxnSpPr>
        <p:spPr>
          <a:xfrm>
            <a:off x="5191932" y="4938793"/>
            <a:ext cx="1498170" cy="6447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OPTICS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Density clustering is well supported in Scikit Learn    </a:t>
                </a:r>
              </a:p>
              <a:p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supports DBSCAN, HDBSCAN and OPTICS   </a:t>
                </a:r>
              </a:p>
              <a:p>
                <a:r>
                  <a:rPr lang="en-US" dirty="0">
                    <a:latin typeface="+mn-lt"/>
                  </a:rPr>
                  <a:t>See the </a:t>
                </a:r>
                <a:r>
                  <a:rPr lang="en-US" dirty="0" err="1">
                    <a:latin typeface="+mn-lt"/>
                  </a:rPr>
                  <a:t>Sklearn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  <a:hlinkClick r:id="rId3"/>
                  </a:rPr>
                  <a:t>User Guide</a:t>
                </a:r>
                <a:r>
                  <a:rPr lang="en-US" dirty="0">
                    <a:latin typeface="+mn-lt"/>
                  </a:rPr>
                  <a:t> for overview</a:t>
                </a:r>
              </a:p>
              <a:p>
                <a:pPr lvl="1"/>
                <a:r>
                  <a:rPr lang="en-US" dirty="0">
                    <a:latin typeface="+mn-lt"/>
                  </a:rPr>
                  <a:t>See especially guidance on scaling these algorithms    </a:t>
                </a:r>
              </a:p>
              <a:p>
                <a:pPr lvl="1"/>
                <a:r>
                  <a:rPr lang="en-US" dirty="0">
                    <a:latin typeface="+mn-lt"/>
                  </a:rPr>
                  <a:t>OPTICS implementation only supports single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Reduce average runtime of OPTICS is reduced by limiting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lvl="1"/>
                <a:r>
                  <a:rPr lang="en-US" dirty="0">
                    <a:latin typeface="+mn-lt"/>
                  </a:rPr>
                  <a:t>Small 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+mn-lt"/>
                  </a:rPr>
                  <a:t>may fragment clusters  </a:t>
                </a:r>
              </a:p>
              <a:p>
                <a:pPr lvl="1"/>
                <a:r>
                  <a:rPr lang="en-US" dirty="0">
                    <a:latin typeface="+mn-lt"/>
                  </a:rPr>
                  <a:t>Small </a:t>
                </a:r>
                <a:r>
                  <a:rPr lang="en-US" dirty="0" err="1">
                    <a:latin typeface="+mn-lt"/>
                    <a:cs typeface="Courier New" panose="02070309020205020404" pitchFamily="49" charset="0"/>
                  </a:rPr>
                  <a:t>max_eps</a:t>
                </a:r>
                <a:r>
                  <a:rPr lang="en-US" dirty="0">
                    <a:latin typeface="+mn-lt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latin typeface="+mn-lt"/>
                  </a:rPr>
                  <a:t>creates deeper hierarchy – slower to compute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9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BE494-E910-773D-B44C-2F639384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7089-E77F-80B9-C868-CF2B01D7B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Density-Based Clustering with Hierarchical DBSCAN - HDBSCAN</a:t>
            </a:r>
          </a:p>
        </p:txBody>
      </p:sp>
    </p:spTree>
    <p:extLst>
      <p:ext uri="{BB962C8B-B14F-4D97-AF65-F5344CB8AC3E}">
        <p14:creationId xmlns:p14="http://schemas.microsoft.com/office/powerpoint/2010/main" val="78362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FB5B-5798-85F1-5E9C-4F9AA4B0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6F0F-A420-9F74-7C1B-FE39FEA8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is an improvement over OPTICS </a:t>
                </a:r>
              </a:p>
              <a:p>
                <a:r>
                  <a:rPr lang="en-US" dirty="0">
                    <a:latin typeface="+mn-lt"/>
                  </a:rPr>
                  <a:t>HDBSCAN, </a:t>
                </a:r>
                <a:r>
                  <a:rPr lang="en-US" dirty="0">
                    <a:latin typeface="+mn-lt"/>
                    <a:hlinkClick r:id="rId3"/>
                  </a:rPr>
                  <a:t>Campello, </a:t>
                </a:r>
                <a:r>
                  <a:rPr lang="en-US" dirty="0" err="1">
                    <a:latin typeface="+mn-lt"/>
                    <a:hlinkClick r:id="rId3"/>
                  </a:rPr>
                  <a:t>Moulave</a:t>
                </a:r>
                <a:r>
                  <a:rPr lang="en-US" dirty="0">
                    <a:latin typeface="+mn-lt"/>
                    <a:hlinkClick r:id="rId3"/>
                  </a:rPr>
                  <a:t>, and Sander, 2013</a:t>
                </a:r>
                <a:r>
                  <a:rPr lang="en-US" dirty="0">
                    <a:latin typeface="+mn-lt"/>
                  </a:rPr>
                  <a:t> , is an adaptive hierarchical density clustering algorithm </a:t>
                </a:r>
              </a:p>
              <a:p>
                <a:r>
                  <a:rPr lang="en-US" dirty="0">
                    <a:latin typeface="+mn-lt"/>
                  </a:rPr>
                  <a:t>HDBSCAN algorithm derives from DBSCAN and OPTICS   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is faster than OPTICS, </a:t>
                </a:r>
              </a:p>
              <a:p>
                <a:pPr lvl="1"/>
                <a:r>
                  <a:rPr lang="en-US" dirty="0">
                    <a:latin typeface="+mn-lt"/>
                  </a:rPr>
                  <a:t>HDBSCAN uses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memory, comparable to OPTICS, </a:t>
                </a:r>
              </a:p>
              <a:p>
                <a:r>
                  <a:rPr lang="en-US" dirty="0">
                    <a:latin typeface="+mn-lt"/>
                  </a:rPr>
                  <a:t>Efficient and scalable implementation of </a:t>
                </a:r>
                <a:r>
                  <a:rPr lang="en-US" b="1" dirty="0">
                    <a:latin typeface="+mn-lt"/>
                    <a:hlinkClick r:id="rId4"/>
                  </a:rPr>
                  <a:t>HDBSCAN Python package</a:t>
                </a:r>
                <a:r>
                  <a:rPr lang="en-US" dirty="0">
                    <a:latin typeface="+mn-lt"/>
                    <a:hlinkClick r:id="rId4"/>
                  </a:rPr>
                  <a:t> 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HDBSCAN has a few key parameters that control cluster formation  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A2F1-1302-A225-BC3C-BB8C95622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5"/>
                <a:stretch>
                  <a:fillRect l="-107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8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Graph Based Clustering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Many cluster models use a graph-based associations    </a:t>
            </a:r>
          </a:p>
          <a:p>
            <a:r>
              <a:rPr lang="en-US" dirty="0">
                <a:latin typeface="+mn-lt"/>
              </a:rPr>
              <a:t>A graph is constructed for the distance or similarity relationships </a:t>
            </a:r>
          </a:p>
          <a:p>
            <a:pPr lvl="1"/>
            <a:r>
              <a:rPr lang="en-US" dirty="0">
                <a:latin typeface="+mn-lt"/>
              </a:rPr>
              <a:t>Observations (samples) are nodes </a:t>
            </a:r>
          </a:p>
          <a:p>
            <a:pPr lvl="1"/>
            <a:r>
              <a:rPr lang="en-US" dirty="0">
                <a:latin typeface="+mn-lt"/>
              </a:rPr>
              <a:t>Edges connect samples</a:t>
            </a:r>
          </a:p>
          <a:p>
            <a:pPr lvl="1"/>
            <a:r>
              <a:rPr lang="en-US" dirty="0">
                <a:latin typeface="+mn-lt"/>
              </a:rPr>
              <a:t>Edge weights are distance or similarity </a:t>
            </a:r>
          </a:p>
          <a:p>
            <a:r>
              <a:rPr lang="en-US" dirty="0">
                <a:latin typeface="+mn-lt"/>
              </a:rPr>
              <a:t>Relationships on the graph are used to separate data into clusters </a:t>
            </a:r>
          </a:p>
          <a:p>
            <a:r>
              <a:rPr lang="en-US" dirty="0">
                <a:latin typeface="+mn-lt"/>
              </a:rPr>
              <a:t> Several commonly used classes of clustering algorithms are graph-based</a:t>
            </a:r>
          </a:p>
          <a:p>
            <a:pPr lvl="1"/>
            <a:r>
              <a:rPr lang="en-US" dirty="0">
                <a:latin typeface="+mn-lt"/>
              </a:rPr>
              <a:t>Hierarchical </a:t>
            </a:r>
          </a:p>
          <a:p>
            <a:pPr lvl="1"/>
            <a:r>
              <a:rPr lang="en-US" dirty="0">
                <a:latin typeface="+mn-lt"/>
              </a:rPr>
              <a:t>Affinity clustering</a:t>
            </a:r>
          </a:p>
          <a:p>
            <a:pPr lvl="1"/>
            <a:r>
              <a:rPr lang="en-US" dirty="0">
                <a:latin typeface="+mn-lt"/>
              </a:rPr>
              <a:t>Density clustering </a:t>
            </a:r>
          </a:p>
          <a:p>
            <a:pPr lvl="1"/>
            <a:r>
              <a:rPr lang="en-US" dirty="0">
                <a:latin typeface="+mn-lt"/>
              </a:rPr>
              <a:t>Spectral clustering </a:t>
            </a:r>
          </a:p>
        </p:txBody>
      </p:sp>
    </p:spTree>
    <p:extLst>
      <p:ext uri="{BB962C8B-B14F-4D97-AF65-F5344CB8AC3E}">
        <p14:creationId xmlns:p14="http://schemas.microsoft.com/office/powerpoint/2010/main" val="2774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8D6F1-B69F-14E7-2E08-E206E39B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102A-E081-6F89-A751-392B9243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has an adaptive method to determine reachability distance   </a:t>
                </a:r>
              </a:p>
              <a:p>
                <a:r>
                  <a:rPr lang="en-US" dirty="0">
                    <a:latin typeface="+mn-lt"/>
                  </a:rPr>
                  <a:t>Reachability distance between two points,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,is computed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𝑟𝑒𝑎𝑐h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And core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𝑐𝑜𝑟𝑒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of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is defined as the distance from the point to the </a:t>
                </a:r>
                <a:r>
                  <a:rPr lang="en-US" i="1" dirty="0">
                    <a:latin typeface="+mn-lt"/>
                  </a:rPr>
                  <a:t>kth</a:t>
                </a:r>
                <a:r>
                  <a:rPr lang="en-US" dirty="0">
                    <a:latin typeface="+mn-lt"/>
                  </a:rPr>
                  <a:t> most distant point, including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+mn-lt"/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C7C7F-6626-D925-DFEE-3EED49CBF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80"/>
                <a:ext cx="11366549" cy="2489972"/>
              </a:xfrm>
              <a:blipFill>
                <a:blip r:embed="rId3"/>
                <a:stretch>
                  <a:fillRect l="-1072" t="-4167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6D693D-7FB0-C115-6A53-BF54D463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18" y="3186716"/>
            <a:ext cx="5290322" cy="3671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38CE8-AD1E-B508-0750-8F2FA4E43E5F}"/>
              </a:ext>
            </a:extLst>
          </p:cNvPr>
          <p:cNvSpPr txBox="1"/>
          <p:nvPr/>
        </p:nvSpPr>
        <p:spPr>
          <a:xfrm>
            <a:off x="537275" y="3529186"/>
            <a:ext cx="58990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core distance of a point to </a:t>
            </a:r>
            <a:r>
              <a:rPr lang="en-US" sz="2800" i="1" dirty="0"/>
              <a:t>k</a:t>
            </a:r>
            <a:r>
              <a:rPr lang="en-US" sz="2800" dirty="0"/>
              <a:t> neighbors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5"/>
              </a:rPr>
              <a:t>Illustration from HDBSCAN documentation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24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1352-1779-4E4B-D190-1A493047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39C0-4FFC-4EA9-C4A0-220C3BB8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B7B48-68D4-80D5-C81E-64410B59BE93}"/>
              </a:ext>
            </a:extLst>
          </p:cNvPr>
          <p:cNvSpPr txBox="1"/>
          <p:nvPr/>
        </p:nvSpPr>
        <p:spPr>
          <a:xfrm>
            <a:off x="584201" y="1157288"/>
            <a:ext cx="5395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In less dense regions the core distance increases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variable core distance makes HDBSCAN more adaptive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AF4A1B-092D-F96E-7124-C8453615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29" y="1207166"/>
            <a:ext cx="6194718" cy="43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0A7F6-6A57-C01E-FF35-866D7323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0E48-ED92-93F8-1242-A672FD69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4E3B3-830B-BA5D-D0CB-288B618FCB19}"/>
              </a:ext>
            </a:extLst>
          </p:cNvPr>
          <p:cNvSpPr txBox="1"/>
          <p:nvPr/>
        </p:nvSpPr>
        <p:spPr>
          <a:xfrm>
            <a:off x="584201" y="1157288"/>
            <a:ext cx="5511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is larger of core distances of the points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3"/>
              </a:rPr>
              <a:t>Illustration from HDBSCAN documentation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9D63E-D293-DAC3-D08A-E2005A2C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32" y="1292439"/>
            <a:ext cx="6184668" cy="42731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179D9A-1B6F-6B68-37D4-EC933968DBD6}"/>
              </a:ext>
            </a:extLst>
          </p:cNvPr>
          <p:cNvCxnSpPr>
            <a:cxnSpLocks/>
          </p:cNvCxnSpPr>
          <p:nvPr/>
        </p:nvCxnSpPr>
        <p:spPr>
          <a:xfrm flipV="1">
            <a:off x="5730240" y="2162432"/>
            <a:ext cx="3389046" cy="1485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7BEE6D-626B-2067-73F8-09426B700AA6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2713881" cy="7782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5159-2DCB-8C63-877F-F33153E7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A0C6D-8DE3-7399-7B98-57C34D0B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33" y="897414"/>
            <a:ext cx="6197888" cy="4306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776B6-FC8A-7462-0BCC-42BD3EF7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12F3E-810E-CF63-02B3-463C6AEB1928}"/>
              </a:ext>
            </a:extLst>
          </p:cNvPr>
          <p:cNvSpPr txBox="1"/>
          <p:nvPr/>
        </p:nvSpPr>
        <p:spPr>
          <a:xfrm>
            <a:off x="584201" y="1157288"/>
            <a:ext cx="551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adaptively determines reachability distance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reachability distance is distance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Reachability distance is dynamically determined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000" dirty="0">
                <a:hlinkClick r:id="rId4"/>
              </a:rPr>
              <a:t>Illustration from HDBSCAN documentation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80ACE6-D58F-E364-B912-AFE3CB8EE8FA}"/>
              </a:ext>
            </a:extLst>
          </p:cNvPr>
          <p:cNvCxnSpPr>
            <a:cxnSpLocks/>
          </p:cNvCxnSpPr>
          <p:nvPr/>
        </p:nvCxnSpPr>
        <p:spPr>
          <a:xfrm flipV="1">
            <a:off x="5730240" y="1873135"/>
            <a:ext cx="3430385" cy="4378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204862-F9F2-EA0A-6214-7B221A904BA4}"/>
              </a:ext>
            </a:extLst>
          </p:cNvPr>
          <p:cNvCxnSpPr>
            <a:cxnSpLocks/>
          </p:cNvCxnSpPr>
          <p:nvPr/>
        </p:nvCxnSpPr>
        <p:spPr>
          <a:xfrm>
            <a:off x="5769033" y="2310938"/>
            <a:ext cx="3142211" cy="14187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0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FFE9-6513-53B4-77E5-0077ECA74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EB8B-1B3F-A2CD-93AA-B061E56F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BFDAE-51D3-C82D-70BF-BEC37EF6F61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HDBSCAN requires efficiently building a massive scale proximity graph</a:t>
                </a:r>
              </a:p>
              <a:p>
                <a:r>
                  <a:rPr lang="en-US" dirty="0">
                    <a:latin typeface="+mn-lt"/>
                  </a:rPr>
                  <a:t>The full graph has prohibitive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complexity </a:t>
                </a:r>
              </a:p>
              <a:p>
                <a:r>
                  <a:rPr lang="en-US" dirty="0">
                    <a:latin typeface="+mn-lt"/>
                  </a:rPr>
                  <a:t>Idea: build a single linkage minimum spanning tree </a:t>
                </a:r>
              </a:p>
              <a:p>
                <a:pPr lvl="1"/>
                <a:r>
                  <a:rPr lang="en-US" dirty="0">
                    <a:latin typeface="+mn-lt"/>
                  </a:rPr>
                  <a:t>Tree graph is built sequentially, one edge at a time </a:t>
                </a:r>
              </a:p>
              <a:p>
                <a:pPr lvl="1"/>
                <a:r>
                  <a:rPr lang="en-US" dirty="0">
                    <a:latin typeface="+mn-lt"/>
                  </a:rPr>
                  <a:t>Edge only constructed if neighbors are within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b="1" dirty="0">
                    <a:latin typeface="+mn-lt"/>
                    <a:hlinkClick r:id="rId3"/>
                  </a:rPr>
                  <a:t>Prim’s algorithm </a:t>
                </a:r>
                <a:r>
                  <a:rPr lang="en-US" dirty="0">
                    <a:latin typeface="+mn-lt"/>
                  </a:rPr>
                  <a:t>is an efficient algorithm to build a minimum spanning tree</a:t>
                </a:r>
                <a:endParaRPr lang="en-US" dirty="0"/>
              </a:p>
              <a:p>
                <a:pPr lvl="1"/>
                <a:r>
                  <a:rPr lang="en-US" dirty="0">
                    <a:latin typeface="+mn-lt"/>
                  </a:rPr>
                  <a:t>Efficiently search for neighbors using heap to manage distances </a:t>
                </a:r>
              </a:p>
              <a:p>
                <a:pPr lvl="1"/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nodes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edges complexity can be as low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 lvl="1"/>
                <a:r>
                  <a:rPr lang="en-US" dirty="0">
                    <a:latin typeface="+mn-lt"/>
                  </a:rPr>
                  <a:t>The number of edges,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depends on chosen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BFDAE-51D3-C82D-70BF-BEC37EF6F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602877"/>
              </a:xfrm>
              <a:blipFill>
                <a:blip r:embed="rId4"/>
                <a:stretch>
                  <a:fillRect l="-1077" t="-1850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3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532E-0C70-AB88-46A8-E16DD8CC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A499-96D4-2E48-7F52-DA8230A8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AC2651-1FB3-C92C-8CD3-B17DB0C80248}"/>
                  </a:ext>
                </a:extLst>
              </p:cNvPr>
              <p:cNvSpPr txBox="1"/>
              <p:nvPr/>
            </p:nvSpPr>
            <p:spPr>
              <a:xfrm>
                <a:off x="584200" y="1157288"/>
                <a:ext cx="1099303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uses </a:t>
                </a:r>
                <a:r>
                  <a:rPr lang="en-US" sz="2800" dirty="0">
                    <a:hlinkClick r:id="rId3"/>
                  </a:rPr>
                  <a:t>Prim’s algorithm </a:t>
                </a:r>
                <a:r>
                  <a:rPr lang="en-US" sz="2800" dirty="0"/>
                  <a:t>to construct a </a:t>
                </a:r>
                <a:r>
                  <a:rPr lang="en-US" sz="2800" b="1" dirty="0"/>
                  <a:t>minimum spanning tree </a:t>
                </a:r>
                <a:r>
                  <a:rPr lang="en-US" sz="2800" dirty="0"/>
                  <a:t>proximity graph by the following steps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Start with any randomly selected node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Add edge for nearest neighbor within distance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, the </a:t>
                </a:r>
                <a:r>
                  <a:rPr lang="en-US" sz="2800" b="1" dirty="0"/>
                  <a:t>reachable distance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Recursively explore for nearest neighbors from node and add edge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If no near neighbors move to any randomly selected new node on the graph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steps 2, 3 and 4 until all nodes in graph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AC2651-1FB3-C92C-8CD3-B17DB0C80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1157288"/>
                <a:ext cx="10993033" cy="3970318"/>
              </a:xfrm>
              <a:prstGeom prst="rect">
                <a:avLst/>
              </a:prstGeom>
              <a:blipFill>
                <a:blip r:embed="rId4"/>
                <a:stretch>
                  <a:fillRect l="-1165" t="-1536" b="-3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66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84C7F-3303-68A0-62BC-44C5573F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6A34D4-CAEF-CF2C-87A3-DE9D2A62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8" y="837360"/>
            <a:ext cx="6257721" cy="4509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3034A-D139-6C03-4827-0C17DE8C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052290-598C-4D13-D6C2-3AAA4BC93E4C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Example of minimum spanning tree constructed with </a:t>
                </a:r>
                <a:r>
                  <a:rPr lang="en-US" sz="2800" dirty="0">
                    <a:hlinkClick r:id="rId4"/>
                  </a:rPr>
                  <a:t>Prim’s algorithm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Proximity is set to edge length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Hierarchy of clusters created by removing edges sequentially with length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US" sz="2800" dirty="0">
                  <a:hlinkClick r:id="rId5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hlinkClick r:id="rId5"/>
                </a:endParaRPr>
              </a:p>
              <a:p>
                <a:r>
                  <a:rPr lang="en-US" sz="2000" dirty="0" err="1">
                    <a:hlinkClick r:id="rId5"/>
                  </a:rPr>
                  <a:t>Ilustration</a:t>
                </a:r>
                <a:r>
                  <a:rPr lang="en-US" sz="2000" dirty="0">
                    <a:hlinkClick r:id="rId5"/>
                  </a:rPr>
                  <a:t> from HDBSCAN documentation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052290-598C-4D13-D6C2-3AAA4BC9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3293209"/>
              </a:xfrm>
              <a:prstGeom prst="rect">
                <a:avLst/>
              </a:prstGeom>
              <a:blipFill>
                <a:blip r:embed="rId6"/>
                <a:stretch>
                  <a:fillRect l="-2323" t="-1852" r="-2987" b="-2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0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4011-E4F1-CBC5-11C1-14373565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DD581-5BE5-87F0-7A36-5B72C4C06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12" y="1299680"/>
            <a:ext cx="6336046" cy="4401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A93B-43A2-7A9E-1E66-1A80F858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CAA3C-C6DE-A717-A12B-5CCCAC523C9F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provides a method to aggregate a dendrogram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Vertical axis is parameterized as inverse distance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 the inverted scale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Width of the marker represents number of points in set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CCAA3C-C6DE-A717-A12B-5CCCAC52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4708981"/>
              </a:xfrm>
              <a:prstGeom prst="rect">
                <a:avLst/>
              </a:prstGeom>
              <a:blipFill>
                <a:blip r:embed="rId5"/>
                <a:stretch>
                  <a:fillRect l="-2323" t="-1295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7D160A-4A15-8D14-B20A-7F3F5614BAFF}"/>
              </a:ext>
            </a:extLst>
          </p:cNvPr>
          <p:cNvCxnSpPr>
            <a:cxnSpLocks/>
          </p:cNvCxnSpPr>
          <p:nvPr/>
        </p:nvCxnSpPr>
        <p:spPr>
          <a:xfrm flipV="1">
            <a:off x="5811864" y="2156908"/>
            <a:ext cx="1901369" cy="19863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38A187-2526-E17A-E3A2-E8C0C6F4B623}"/>
              </a:ext>
            </a:extLst>
          </p:cNvPr>
          <p:cNvCxnSpPr>
            <a:cxnSpLocks/>
          </p:cNvCxnSpPr>
          <p:nvPr/>
        </p:nvCxnSpPr>
        <p:spPr>
          <a:xfrm flipV="1">
            <a:off x="5811864" y="2727064"/>
            <a:ext cx="3235317" cy="14161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FBDCA8-68E6-F2A2-7DF1-3A5854E77100}"/>
              </a:ext>
            </a:extLst>
          </p:cNvPr>
          <p:cNvCxnSpPr>
            <a:cxnSpLocks/>
          </p:cNvCxnSpPr>
          <p:nvPr/>
        </p:nvCxnSpPr>
        <p:spPr>
          <a:xfrm flipV="1">
            <a:off x="5238427" y="3523281"/>
            <a:ext cx="573437" cy="981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93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DF04D-4096-0412-7F72-7AF4CDB3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74567-E53C-E0B1-5616-46548C1D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12" y="1299680"/>
            <a:ext cx="6336046" cy="4401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8EFB7-5978-269A-4D2C-273591E5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74CA4-C1D0-C513-C3D7-028BD1B674D3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5139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HDBSCAN provides a method to aggregate a dendrogram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Vertical axis is parameterized as inverse distance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Connected components (clusters) in the proximity graph are characterized by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𝑏𝑖𝑟𝑡h</m:t>
                        </m:r>
                      </m:sub>
                    </m:sSub>
                  </m:oMath>
                </a14:m>
                <a:r>
                  <a:rPr lang="en-US" sz="2800" dirty="0"/>
                  <a:t>: the  component appears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𝑑𝑒𝑎𝑡h</m:t>
                        </m:r>
                      </m:sub>
                    </m:sSub>
                  </m:oMath>
                </a14:m>
                <a:r>
                  <a:rPr lang="en-US" sz="2800" dirty="0"/>
                  <a:t>: the component disappears</a:t>
                </a:r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A74CA4-C1D0-C513-C3D7-028BD1B6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5139869"/>
              </a:xfrm>
              <a:prstGeom prst="rect">
                <a:avLst/>
              </a:prstGeom>
              <a:blipFill>
                <a:blip r:embed="rId5"/>
                <a:stretch>
                  <a:fillRect l="-2323" t="-1186" r="-1881" b="-1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E5B076-67CC-7E9A-5661-4B4DD97142E0}"/>
              </a:ext>
            </a:extLst>
          </p:cNvPr>
          <p:cNvCxnSpPr>
            <a:cxnSpLocks/>
          </p:cNvCxnSpPr>
          <p:nvPr/>
        </p:nvCxnSpPr>
        <p:spPr>
          <a:xfrm flipV="1">
            <a:off x="6023675" y="1921790"/>
            <a:ext cx="3239145" cy="29188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84CB2-C251-ED26-6671-9940099A3C8F}"/>
              </a:ext>
            </a:extLst>
          </p:cNvPr>
          <p:cNvCxnSpPr>
            <a:cxnSpLocks/>
          </p:cNvCxnSpPr>
          <p:nvPr/>
        </p:nvCxnSpPr>
        <p:spPr>
          <a:xfrm flipV="1">
            <a:off x="5527729" y="2407403"/>
            <a:ext cx="3523281" cy="296534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61B5D-386F-1322-C077-AC44A722D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4168-BCED-F75C-6E54-C246EF72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3DAA9-F8AD-C98D-DD91-7B737E1C01A7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10884546" cy="3857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flat cluster model assigns each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to one unique cluster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Stability of a cluster,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 is defined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𝑏𝑖𝑟𝑡h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Notice that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can drop out of the cluster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𝑑𝑒𝑎𝑡h</m:t>
                        </m:r>
                      </m:sub>
                    </m:sSub>
                  </m:oMath>
                </a14:m>
                <a:r>
                  <a:rPr lang="en-US" sz="2800" dirty="0"/>
                  <a:t> is reached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B3DAA9-F8AD-C98D-DD91-7B737E1C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10884546" cy="3857403"/>
              </a:xfrm>
              <a:prstGeom prst="rect">
                <a:avLst/>
              </a:prstGeom>
              <a:blipFill>
                <a:blip r:embed="rId3"/>
                <a:stretch>
                  <a:fillRect l="-1176" t="-1580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8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A dissimilarity matrix contains the differences between each case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 and every other case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dirty="0">
                    <a:latin typeface="+mn-lt"/>
                  </a:rPr>
                  <a:t>,</a:t>
                </a:r>
                <a:r>
                  <a:rPr lang="en-US" i="1" dirty="0">
                    <a:latin typeface="+mn-lt"/>
                  </a:rPr>
                  <a:t> d(x</a:t>
                </a:r>
                <a:r>
                  <a:rPr lang="en-US" i="1" baseline="-25000" dirty="0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, </a:t>
                </a:r>
                <a:r>
                  <a:rPr lang="en-US" i="1" dirty="0" err="1">
                    <a:latin typeface="+mn-lt"/>
                  </a:rPr>
                  <a:t>x’</a:t>
                </a:r>
                <a:r>
                  <a:rPr lang="en-US" i="1" baseline="-25000" dirty="0" err="1">
                    <a:latin typeface="+mn-lt"/>
                  </a:rPr>
                  <a:t>i</a:t>
                </a:r>
                <a:r>
                  <a:rPr lang="en-US" i="1" dirty="0">
                    <a:latin typeface="+mn-lt"/>
                  </a:rPr>
                  <a:t>)</a:t>
                </a:r>
                <a:endParaRPr lang="en-US" sz="2800" i="1" baseline="-25000" dirty="0">
                  <a:latin typeface="+mn-lt"/>
                </a:endParaRPr>
              </a:p>
              <a:p>
                <a:r>
                  <a:rPr lang="en-US" b="1" dirty="0">
                    <a:latin typeface="+mn-lt"/>
                  </a:rPr>
                  <a:t>Dense representation is computationally intensive and memory intensive:</a:t>
                </a:r>
                <a:r>
                  <a:rPr lang="en-US" dirty="0">
                    <a:latin typeface="+mn-lt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How can we do better?    </a:t>
                </a:r>
              </a:p>
              <a:p>
                <a:r>
                  <a:rPr lang="en-US" b="1" dirty="0">
                    <a:latin typeface="+mn-lt"/>
                  </a:rPr>
                  <a:t>Use a sparse graph representation!</a:t>
                </a:r>
              </a:p>
              <a:p>
                <a:r>
                  <a:rPr lang="en-US" dirty="0">
                    <a:latin typeface="+mn-lt"/>
                  </a:rPr>
                  <a:t>A</a:t>
                </a:r>
                <a:r>
                  <a:rPr lang="en-US" b="1" dirty="0">
                    <a:latin typeface="+mn-lt"/>
                  </a:rPr>
                  <a:t> proximity graph</a:t>
                </a:r>
                <a:r>
                  <a:rPr lang="en-US" dirty="0">
                    <a:latin typeface="+mn-lt"/>
                  </a:rPr>
                  <a:t> or </a:t>
                </a:r>
                <a:r>
                  <a:rPr lang="en-US" b="1" dirty="0">
                    <a:latin typeface="+mn-lt"/>
                  </a:rPr>
                  <a:t>nearest neighbor similarity graph</a:t>
                </a:r>
              </a:p>
              <a:p>
                <a:pPr marL="0" indent="0">
                  <a:buNone/>
                </a:pPr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33375" y="896078"/>
                <a:ext cx="11525250" cy="5523771"/>
              </a:xfrm>
              <a:blipFill>
                <a:blip r:embed="rId3"/>
                <a:stretch>
                  <a:fillRect l="-1111" t="-1876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2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875B-9D2E-99F8-D736-2900044D3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DBAC69-E324-A451-550E-667D50C6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26" y="1705470"/>
            <a:ext cx="5756615" cy="4750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6A9B1-D7C6-4D2C-999F-E1312D20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2A0977-E0C7-592F-7F14-B93C0863064D}"/>
                  </a:ext>
                </a:extLst>
              </p:cNvPr>
              <p:cNvSpPr txBox="1"/>
              <p:nvPr/>
            </p:nvSpPr>
            <p:spPr>
              <a:xfrm>
                <a:off x="584200" y="889241"/>
                <a:ext cx="113443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Two possible reasons for cluster death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2A0977-E0C7-592F-7F14-B93C08630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889241"/>
                <a:ext cx="11344328" cy="954107"/>
              </a:xfrm>
              <a:prstGeom prst="rect">
                <a:avLst/>
              </a:prstGeom>
              <a:blipFill>
                <a:blip r:embed="rId4"/>
                <a:stretch>
                  <a:fillRect l="-1128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DE06AA-AC9A-DD75-23F4-20B215C35A64}"/>
              </a:ext>
            </a:extLst>
          </p:cNvPr>
          <p:cNvCxnSpPr>
            <a:cxnSpLocks/>
          </p:cNvCxnSpPr>
          <p:nvPr/>
        </p:nvCxnSpPr>
        <p:spPr>
          <a:xfrm flipV="1">
            <a:off x="5171268" y="3177153"/>
            <a:ext cx="1343186" cy="68610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2DBFC7-9D7A-3CDD-44F4-2A3C3953CB90}"/>
              </a:ext>
            </a:extLst>
          </p:cNvPr>
          <p:cNvCxnSpPr>
            <a:cxnSpLocks/>
          </p:cNvCxnSpPr>
          <p:nvPr/>
        </p:nvCxnSpPr>
        <p:spPr>
          <a:xfrm flipV="1">
            <a:off x="5171268" y="4375688"/>
            <a:ext cx="1379349" cy="107971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8ACF6C-F02C-AFF7-6917-11F1948880B2}"/>
              </a:ext>
            </a:extLst>
          </p:cNvPr>
          <p:cNvSpPr txBox="1"/>
          <p:nvPr/>
        </p:nvSpPr>
        <p:spPr>
          <a:xfrm>
            <a:off x="6254226" y="6407927"/>
            <a:ext cx="580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hlinkClick r:id="rId5"/>
              </a:rPr>
              <a:t>figure from Campello, </a:t>
            </a:r>
            <a:r>
              <a:rPr lang="en-US" sz="2000" dirty="0" err="1">
                <a:hlinkClick r:id="rId5"/>
              </a:rPr>
              <a:t>Moulave</a:t>
            </a:r>
            <a:r>
              <a:rPr lang="en-US" sz="2000" dirty="0">
                <a:hlinkClick r:id="rId5"/>
              </a:rPr>
              <a:t>, and Sander, 2013</a:t>
            </a:r>
            <a:r>
              <a:rPr lang="en-US" sz="2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E76FA5-A9D8-E496-DC9A-02092EC358DE}"/>
                  </a:ext>
                </a:extLst>
              </p:cNvPr>
              <p:cNvSpPr txBox="1"/>
              <p:nvPr/>
            </p:nvSpPr>
            <p:spPr>
              <a:xfrm>
                <a:off x="158571" y="3641991"/>
                <a:ext cx="58402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𝑏𝑖𝑟𝑡h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428750" lvl="2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Component,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is split in two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E76FA5-A9D8-E496-DC9A-02092EC35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71" y="3641991"/>
                <a:ext cx="5840224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D45538-7E2C-B1CB-0BD3-C29E1F4B6176}"/>
                  </a:ext>
                </a:extLst>
              </p:cNvPr>
              <p:cNvSpPr txBox="1"/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𝑏𝑖𝑟𝑡h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𝑑𝑒𝑎𝑡h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1428750" lvl="2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Component,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is split in two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D45538-7E2C-B1CB-0BD3-C29E1F4B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blipFill>
                <a:blip r:embed="rId7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91E4-A132-0966-C221-3C922CF9E641}"/>
                  </a:ext>
                </a:extLst>
              </p:cNvPr>
              <p:cNvSpPr txBox="1"/>
              <p:nvPr/>
            </p:nvSpPr>
            <p:spPr>
              <a:xfrm>
                <a:off x="328735" y="1836922"/>
                <a:ext cx="58402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𝑐𝑙𝑢𝑠𝑡𝑒𝑟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𝑐𝑙𝑢𝑠𝑡𝑒𝑟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F091E4-A132-0966-C221-3C922CF9E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35" y="1836922"/>
                <a:ext cx="5840224" cy="1200329"/>
              </a:xfrm>
              <a:prstGeom prst="rect">
                <a:avLst/>
              </a:prstGeom>
              <a:blipFill>
                <a:blip r:embed="rId8"/>
                <a:stretch>
                  <a:fillRect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356478-BA35-5DD7-8F92-21B5C80DF1AA}"/>
              </a:ext>
            </a:extLst>
          </p:cNvPr>
          <p:cNvCxnSpPr>
            <a:cxnSpLocks/>
          </p:cNvCxnSpPr>
          <p:nvPr/>
        </p:nvCxnSpPr>
        <p:spPr>
          <a:xfrm>
            <a:off x="3760922" y="2054836"/>
            <a:ext cx="3564610" cy="20930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8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09A85-2423-0FF8-F357-9C29B7A7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D659-E95F-C81F-3570-0CCDD525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0A8E5-8247-0E7B-7C23-7CAD323FD763}"/>
                  </a:ext>
                </a:extLst>
              </p:cNvPr>
              <p:cNvSpPr txBox="1"/>
              <p:nvPr/>
            </p:nvSpPr>
            <p:spPr>
              <a:xfrm>
                <a:off x="584200" y="1157288"/>
                <a:ext cx="10993033" cy="4785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flat cluster model assigns each observation,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to one unique cluster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Optimal clusters are formed by maximizing global stability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800" dirty="0"/>
                  <a:t>Where,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800" dirty="0"/>
                  <a:t> is the indicator of the presence or absence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in the model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And subject to a constraint that each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, is only in one cluster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0A8E5-8247-0E7B-7C23-7CAD323FD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1157288"/>
                <a:ext cx="10993033" cy="4785028"/>
              </a:xfrm>
              <a:prstGeom prst="rect">
                <a:avLst/>
              </a:prstGeom>
              <a:blipFill>
                <a:blip r:embed="rId3"/>
                <a:stretch>
                  <a:fillRect l="-1165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32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4ECF-C834-7DB7-2048-7A0E49A0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3746C4F-2EC8-51CE-188E-02C67602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42" y="1958225"/>
            <a:ext cx="5377858" cy="4346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C1C5D-57C2-6971-5F7D-8C498FF8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868FD-BC03-D9BE-FE4B-89BF1EC344EC}"/>
                  </a:ext>
                </a:extLst>
              </p:cNvPr>
              <p:cNvSpPr txBox="1"/>
              <p:nvPr/>
            </p:nvSpPr>
            <p:spPr>
              <a:xfrm>
                <a:off x="584200" y="889241"/>
                <a:ext cx="113443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for any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868FD-BC03-D9BE-FE4B-89BF1EC3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889241"/>
                <a:ext cx="11344328" cy="523220"/>
              </a:xfrm>
              <a:prstGeom prst="rect">
                <a:avLst/>
              </a:prstGeom>
              <a:blipFill>
                <a:blip r:embed="rId4"/>
                <a:stretch>
                  <a:fillRect l="-112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B81245-29EE-C0B4-80C8-DC990DE42BE0}"/>
              </a:ext>
            </a:extLst>
          </p:cNvPr>
          <p:cNvCxnSpPr>
            <a:cxnSpLocks/>
          </p:cNvCxnSpPr>
          <p:nvPr/>
        </p:nvCxnSpPr>
        <p:spPr>
          <a:xfrm flipV="1">
            <a:off x="5052447" y="4281013"/>
            <a:ext cx="2862021" cy="707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A770B9-3F78-A17D-21E9-714513C594B1}"/>
              </a:ext>
            </a:extLst>
          </p:cNvPr>
          <p:cNvCxnSpPr>
            <a:cxnSpLocks/>
          </p:cNvCxnSpPr>
          <p:nvPr/>
        </p:nvCxnSpPr>
        <p:spPr>
          <a:xfrm flipV="1">
            <a:off x="5507064" y="5109275"/>
            <a:ext cx="1932756" cy="4236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C5E849-74DB-D21C-F4B0-6F13613CCACB}"/>
              </a:ext>
            </a:extLst>
          </p:cNvPr>
          <p:cNvSpPr txBox="1"/>
          <p:nvPr/>
        </p:nvSpPr>
        <p:spPr>
          <a:xfrm>
            <a:off x="6276814" y="6304605"/>
            <a:ext cx="580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hlinkClick r:id="rId5"/>
              </a:rPr>
              <a:t>figure from Campello, </a:t>
            </a:r>
            <a:r>
              <a:rPr lang="en-US" sz="2000" dirty="0" err="1">
                <a:hlinkClick r:id="rId5"/>
              </a:rPr>
              <a:t>Moulave</a:t>
            </a:r>
            <a:r>
              <a:rPr lang="en-US" sz="2000" dirty="0">
                <a:hlinkClick r:id="rId5"/>
              </a:rPr>
              <a:t>, and Sander, 2013</a:t>
            </a:r>
            <a:r>
              <a:rPr lang="en-US" sz="20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36E0D-1D9E-91FD-6DBE-FFA94316F8F0}"/>
              </a:ext>
            </a:extLst>
          </p:cNvPr>
          <p:cNvSpPr txBox="1"/>
          <p:nvPr/>
        </p:nvSpPr>
        <p:spPr>
          <a:xfrm>
            <a:off x="113379" y="3936238"/>
            <a:ext cx="584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+mj-lt"/>
              <a:buAutoNum type="arabicPeriod" startAt="2"/>
            </a:pPr>
            <a:r>
              <a:rPr lang="en-US" sz="2400" dirty="0"/>
              <a:t>In some cases, find larger </a:t>
            </a:r>
            <a:r>
              <a:rPr lang="en-US" sz="2400" dirty="0">
                <a:latin typeface="Cambria Math" panose="02040503050406030204" pitchFamily="18" charset="0"/>
              </a:rPr>
              <a:t>𝐽</a:t>
            </a:r>
            <a:r>
              <a:rPr lang="en-US" sz="2400" dirty="0"/>
              <a:t> by combining clusters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B956C-C96E-056D-5437-921B7C89A854}"/>
                  </a:ext>
                </a:extLst>
              </p:cNvPr>
              <p:cNvSpPr txBox="1"/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/>
                </a:pPr>
                <a:r>
                  <a:rPr lang="en-US" sz="2400" dirty="0"/>
                  <a:t>Start computing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from leaves toward root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B956C-C96E-056D-5437-921B7C89A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8" y="5256191"/>
                <a:ext cx="5377858" cy="830997"/>
              </a:xfrm>
              <a:prstGeom prst="rect">
                <a:avLst/>
              </a:prstGeom>
              <a:blipFill>
                <a:blip r:embed="rId6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23F1C4-3E8B-7D98-8AFF-AEE6BF173A31}"/>
                  </a:ext>
                </a:extLst>
              </p:cNvPr>
              <p:cNvSpPr txBox="1"/>
              <p:nvPr/>
            </p:nvSpPr>
            <p:spPr>
              <a:xfrm>
                <a:off x="494050" y="2274236"/>
                <a:ext cx="58402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sz="2400" dirty="0"/>
                  <a:t>Top-down scan finds final set of clusters nearest root,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23F1C4-3E8B-7D98-8AFF-AEE6BF173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50" y="2274236"/>
                <a:ext cx="5840224" cy="830997"/>
              </a:xfrm>
              <a:prstGeom prst="rect">
                <a:avLst/>
              </a:prstGeom>
              <a:blipFill>
                <a:blip r:embed="rId7"/>
                <a:stretch>
                  <a:fillRect t="-661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1ED892-B839-E4A9-8525-21608306733A}"/>
              </a:ext>
            </a:extLst>
          </p:cNvPr>
          <p:cNvCxnSpPr>
            <a:cxnSpLocks/>
          </p:cNvCxnSpPr>
          <p:nvPr/>
        </p:nvCxnSpPr>
        <p:spPr>
          <a:xfrm>
            <a:off x="5414075" y="2637177"/>
            <a:ext cx="5300420" cy="74476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347E87-9940-52DE-256F-D5BF92DF1A3B}"/>
              </a:ext>
            </a:extLst>
          </p:cNvPr>
          <p:cNvCxnSpPr>
            <a:cxnSpLocks/>
          </p:cNvCxnSpPr>
          <p:nvPr/>
        </p:nvCxnSpPr>
        <p:spPr>
          <a:xfrm flipV="1">
            <a:off x="5507064" y="4406685"/>
            <a:ext cx="3538780" cy="112621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BB1C6A-37AC-8A81-1D6B-CBEDC3CC0F4C}"/>
              </a:ext>
            </a:extLst>
          </p:cNvPr>
          <p:cNvCxnSpPr>
            <a:cxnSpLocks/>
          </p:cNvCxnSpPr>
          <p:nvPr/>
        </p:nvCxnSpPr>
        <p:spPr>
          <a:xfrm flipV="1">
            <a:off x="5563892" y="5109275"/>
            <a:ext cx="2898183" cy="4236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7EFF83-E0B1-A542-2677-5772DAC2F8ED}"/>
              </a:ext>
            </a:extLst>
          </p:cNvPr>
          <p:cNvCxnSpPr>
            <a:cxnSpLocks/>
          </p:cNvCxnSpPr>
          <p:nvPr/>
        </p:nvCxnSpPr>
        <p:spPr>
          <a:xfrm flipV="1">
            <a:off x="5052447" y="3065291"/>
            <a:ext cx="2934346" cy="127104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CB8388-36E6-5A25-A955-A9C067F93B66}"/>
              </a:ext>
            </a:extLst>
          </p:cNvPr>
          <p:cNvCxnSpPr>
            <a:cxnSpLocks/>
          </p:cNvCxnSpPr>
          <p:nvPr/>
        </p:nvCxnSpPr>
        <p:spPr>
          <a:xfrm>
            <a:off x="5336583" y="2621781"/>
            <a:ext cx="4339580" cy="7680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B325E2-6EE0-7F92-7CEB-6CC374F9A0C2}"/>
              </a:ext>
            </a:extLst>
          </p:cNvPr>
          <p:cNvCxnSpPr>
            <a:cxnSpLocks/>
          </p:cNvCxnSpPr>
          <p:nvPr/>
        </p:nvCxnSpPr>
        <p:spPr>
          <a:xfrm>
            <a:off x="5414075" y="2629304"/>
            <a:ext cx="2397758" cy="1206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DAF7-7DCF-8165-9618-D2949E494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FDE9D-E07C-1E0D-665B-540A6275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522" y="1227057"/>
            <a:ext cx="6109305" cy="4205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90851-0364-83B6-A779-88668D23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2349FC-FC3E-743A-38C0-6FD1D97C0420}"/>
                  </a:ext>
                </a:extLst>
              </p:cNvPr>
              <p:cNvSpPr txBox="1"/>
              <p:nvPr/>
            </p:nvSpPr>
            <p:spPr>
              <a:xfrm>
                <a:off x="584201" y="1157288"/>
                <a:ext cx="5511800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Flat cluster models </a:t>
                </a:r>
                <a:r>
                  <a:rPr lang="en-US" sz="2800" dirty="0"/>
                  <a:t>extracted from HDBSCAN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Plot optimal clusters with maximum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800" dirty="0"/>
                  <a:t> on the condensed dendrogram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algn="ctr"/>
                <a:r>
                  <a:rPr lang="en-US" sz="2000" dirty="0">
                    <a:hlinkClick r:id="rId4"/>
                  </a:rPr>
                  <a:t>Illustration from HDBSCAN documentation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2349FC-FC3E-743A-38C0-6FD1D97C0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1" y="1157288"/>
                <a:ext cx="5511800" cy="2985433"/>
              </a:xfrm>
              <a:prstGeom prst="rect">
                <a:avLst/>
              </a:prstGeom>
              <a:blipFill>
                <a:blip r:embed="rId5"/>
                <a:stretch>
                  <a:fillRect l="-2323" t="-2041" b="-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2C5CC8-29A7-4AA2-4C30-3E1A0A92FB97}"/>
              </a:ext>
            </a:extLst>
          </p:cNvPr>
          <p:cNvCxnSpPr>
            <a:cxnSpLocks/>
          </p:cNvCxnSpPr>
          <p:nvPr/>
        </p:nvCxnSpPr>
        <p:spPr>
          <a:xfrm flipV="1">
            <a:off x="5455403" y="2070257"/>
            <a:ext cx="3705222" cy="6264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93290E-19FE-12E2-E838-75DC91F5F598}"/>
              </a:ext>
            </a:extLst>
          </p:cNvPr>
          <p:cNvCxnSpPr>
            <a:cxnSpLocks/>
          </p:cNvCxnSpPr>
          <p:nvPr/>
        </p:nvCxnSpPr>
        <p:spPr>
          <a:xfrm>
            <a:off x="5455403" y="2696705"/>
            <a:ext cx="2035444" cy="8782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40CF0E-0E5C-DCD2-F471-F67D10104970}"/>
              </a:ext>
            </a:extLst>
          </p:cNvPr>
          <p:cNvCxnSpPr>
            <a:cxnSpLocks/>
          </p:cNvCxnSpPr>
          <p:nvPr/>
        </p:nvCxnSpPr>
        <p:spPr>
          <a:xfrm flipV="1">
            <a:off x="5455403" y="2070257"/>
            <a:ext cx="1637655" cy="6264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2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7D2E4-9970-E2E2-9EF2-6AD58A6D7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C89E-310F-946A-4750-28A7DF41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FA561-E9AF-065A-AE6A-06CBD3C9306C}"/>
              </a:ext>
            </a:extLst>
          </p:cNvPr>
          <p:cNvSpPr txBox="1"/>
          <p:nvPr/>
        </p:nvSpPr>
        <p:spPr>
          <a:xfrm>
            <a:off x="584200" y="1157288"/>
            <a:ext cx="109930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has key hyperparameters 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i="1" dirty="0" err="1"/>
              <a:t>min_cluster_size</a:t>
            </a:r>
            <a:r>
              <a:rPr lang="en-US" sz="2800" dirty="0"/>
              <a:t> defines the smallest cluster that can be formed 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Large </a:t>
            </a:r>
            <a:r>
              <a:rPr lang="en-US" sz="2400" i="1" dirty="0" err="1"/>
              <a:t>min_cluster_size</a:t>
            </a:r>
            <a:r>
              <a:rPr lang="en-US" sz="2400" dirty="0"/>
              <a:t> forms larger clusters which may loose details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Small </a:t>
            </a:r>
            <a:r>
              <a:rPr lang="en-US" sz="2400" i="1" dirty="0" err="1"/>
              <a:t>min_cluster_size</a:t>
            </a:r>
            <a:r>
              <a:rPr lang="en-US" sz="2400" dirty="0"/>
              <a:t> can result in small clusters or fragmentation 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Small </a:t>
            </a:r>
            <a:r>
              <a:rPr lang="en-US" sz="2400" i="1" dirty="0" err="1"/>
              <a:t>min_cluster_size</a:t>
            </a:r>
            <a:r>
              <a:rPr lang="en-US" sz="2400" dirty="0"/>
              <a:t> creates deep hierarchy, </a:t>
            </a:r>
            <a:r>
              <a:rPr lang="en-US" sz="2400" b="1" dirty="0"/>
              <a:t>slowing execution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The HDBSCAN package uses a </a:t>
            </a:r>
            <a:r>
              <a:rPr lang="en-US" sz="2400" b="1" dirty="0"/>
              <a:t>very small default value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min_cluster_size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=5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i="1" dirty="0" err="1"/>
              <a:t>min_samples</a:t>
            </a:r>
            <a:r>
              <a:rPr lang="en-US" sz="2800" b="1" i="1" dirty="0"/>
              <a:t> </a:t>
            </a:r>
            <a:r>
              <a:rPr lang="en-US" sz="2800" dirty="0"/>
              <a:t>defines the minimum local density required to form clusters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Large </a:t>
            </a:r>
            <a:r>
              <a:rPr lang="en-US" sz="2400" dirty="0" err="1"/>
              <a:t>min_samples</a:t>
            </a:r>
            <a:r>
              <a:rPr lang="en-US" sz="2400" dirty="0"/>
              <a:t> prevents cluster fragmentation, resulting in more un-clustered points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Small </a:t>
            </a:r>
            <a:r>
              <a:rPr lang="en-US" sz="2400" dirty="0" err="1"/>
              <a:t>min_samples</a:t>
            </a:r>
            <a:r>
              <a:rPr lang="en-US" sz="2400" dirty="0"/>
              <a:t> allows more detailed partitioning of space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/>
              <a:t>The default in HDBSCAN is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min_cluster_size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3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12AC-4AF5-F472-6878-A0164A9E0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128D-7DE8-C5D8-6F70-8103CD20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HDBSCAN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C2C0A-F80F-39FA-98F8-9227C81843A1}"/>
              </a:ext>
            </a:extLst>
          </p:cNvPr>
          <p:cNvSpPr txBox="1"/>
          <p:nvPr/>
        </p:nvSpPr>
        <p:spPr>
          <a:xfrm>
            <a:off x="584200" y="1157288"/>
            <a:ext cx="109930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HDBSCAN has key hyperparameters 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i="1" dirty="0" err="1"/>
              <a:t>cluster_selection_epsilon</a:t>
            </a:r>
            <a:r>
              <a:rPr lang="en-US" sz="2800" b="1" i="1" dirty="0"/>
              <a:t> </a:t>
            </a:r>
            <a:r>
              <a:rPr lang="en-US" sz="2800" dirty="0"/>
              <a:t>determines the maximum distance at which clusters can be merged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i="1" dirty="0" err="1"/>
              <a:t>cluster_selection_epsilon</a:t>
            </a:r>
            <a:r>
              <a:rPr lang="en-US" sz="2800" i="1" dirty="0"/>
              <a:t> </a:t>
            </a:r>
            <a:r>
              <a:rPr lang="en-US" sz="2800" dirty="0"/>
              <a:t>limits chaining behavior in cluster formation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Default value is </a:t>
            </a:r>
            <a:r>
              <a:rPr lang="en-US" sz="2800" b="1" i="1" dirty="0" err="1"/>
              <a:t>cluster_selection_epsilon</a:t>
            </a:r>
            <a:r>
              <a:rPr lang="en-US" sz="2800" b="1" i="1" dirty="0"/>
              <a:t> = 0</a:t>
            </a:r>
            <a:r>
              <a:rPr lang="en-US" sz="2800" dirty="0"/>
              <a:t>, clusters are merged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i="1" dirty="0"/>
              <a:t>metric </a:t>
            </a:r>
            <a:r>
              <a:rPr lang="en-US" sz="2800" dirty="0"/>
              <a:t>– </a:t>
            </a:r>
            <a:r>
              <a:rPr lang="en-US" sz="2800" b="1" dirty="0">
                <a:solidFill>
                  <a:srgbClr val="C00000"/>
                </a:solidFill>
              </a:rPr>
              <a:t>Don’t forget that many problems are non-Euclidean the default!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You can find more guidance on model hyperparameters in the </a:t>
            </a:r>
            <a:r>
              <a:rPr lang="en-US" sz="2800" dirty="0">
                <a:hlinkClick r:id="rId3"/>
              </a:rPr>
              <a:t>HDBSCAN documentation</a:t>
            </a: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The full set of hyperparameters can be found in the </a:t>
            </a:r>
            <a:r>
              <a:rPr lang="en-US" sz="2800" dirty="0">
                <a:hlinkClick r:id="rId4"/>
              </a:rPr>
              <a:t>API documentation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2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Clustering in High Dimensions and</a:t>
            </a:r>
            <a:br>
              <a:rPr lang="en-US" sz="4400" dirty="0"/>
            </a:br>
            <a:r>
              <a:rPr lang="en-US" sz="4400" dirty="0">
                <a:latin typeface="Script MT Bold" panose="03040602040607080904" pitchFamily="66" charset="0"/>
              </a:rPr>
              <a:t>The Curse of Dimensionality!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5865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Cluster models scale poorly with dimensionality </a:t>
                </a:r>
              </a:p>
              <a:p>
                <a:r>
                  <a:rPr lang="en-US" dirty="0">
                    <a:latin typeface="+mn-lt"/>
                  </a:rPr>
                  <a:t>Distances all become the same as dimensionality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  </a:t>
                </a:r>
              </a:p>
              <a:p>
                <a:r>
                  <a:rPr lang="en-US" dirty="0">
                    <a:latin typeface="+mn-lt"/>
                  </a:rPr>
                  <a:t>To understand this problem, consider Euclidean distance measure:  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The volume of a hypersphere inside a n-dimensional hypercube with edge length 2d is:   </a:t>
                </a:r>
              </a:p>
              <a:p>
                <a:pPr marL="457200" lvl="1" indent="0">
                  <a:buNone/>
                </a:pPr>
                <a:r>
                  <a:rPr lang="en-US" sz="2800" i="1" dirty="0">
                    <a:latin typeface="+mn-lt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800" i="1" baseline="-25000">
                        <a:latin typeface="Cambria Math" panose="02040503050406030204" pitchFamily="18" charset="0"/>
                      </a:rPr>
                      <m:t>𝐻𝑦𝑝𝑒𝑟𝑠𝑝h𝑒𝑟𝑒𝑠</m:t>
                    </m:r>
                  </m:oMath>
                </a14:m>
                <a:r>
                  <a:rPr lang="en-US" sz="28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>
                  <a:latin typeface="+mn-lt"/>
                </a:endParaRPr>
              </a:p>
              <a:p>
                <a:pPr lvl="1"/>
                <a:r>
                  <a:rPr lang="en-US" sz="2800" dirty="0">
                    <a:latin typeface="+mn-lt"/>
                  </a:rPr>
                  <a:t>The proportion of volumes of the hypercube and the spheres:   </a:t>
                </a:r>
                <a:endParaRPr lang="en-US" sz="2800" dirty="0">
                  <a:latin typeface="Script MT Bold" panose="03040602040607080904" pitchFamily="66" charset="0"/>
                </a:endParaRP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𝐻𝑦𝑝𝑒𝑟𝑠𝑝h𝑒𝑟𝑒𝑠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𝑉𝑜𝑙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</a:rPr>
                          <m:t>𝐻𝑦𝑝𝑒𝑟𝑐𝑢𝑏𝑒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⇒1,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⇒∞</m:t>
                    </m:r>
                  </m:oMath>
                </a14:m>
                <a:r>
                  <a:rPr lang="en-US" sz="2800" dirty="0">
                    <a:latin typeface="Script MT Bold" panose="03040602040607080904" pitchFamily="66" charset="0"/>
                  </a:rPr>
                  <a:t> </a:t>
                </a:r>
              </a:p>
              <a:p>
                <a:pPr lvl="1"/>
                <a:r>
                  <a:rPr lang="en-US" sz="2800" dirty="0">
                    <a:latin typeface="+mn-lt"/>
                  </a:rPr>
                  <a:t>Example of the </a:t>
                </a:r>
                <a:r>
                  <a:rPr lang="en-US" sz="2800" dirty="0">
                    <a:latin typeface="Script MT Bold" panose="03040602040607080904" pitchFamily="66" charset="0"/>
                  </a:rPr>
                  <a:t>Curse of Dimensionality!</a:t>
                </a:r>
              </a:p>
              <a:p>
                <a:pPr marL="457200" lvl="1" indent="0">
                  <a:buNone/>
                </a:pP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+mn-lt"/>
                  </a:rPr>
                  <a:t> is the </a:t>
                </a:r>
                <a:r>
                  <a:rPr lang="en-US" b="1" dirty="0">
                    <a:solidFill>
                      <a:schemeClr val="accent1"/>
                    </a:solidFill>
                    <a:latin typeface="+mn-lt"/>
                  </a:rPr>
                  <a:t>Gamma Function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5" y="896079"/>
                <a:ext cx="11321349" cy="5887493"/>
              </a:xfrm>
              <a:blipFill>
                <a:blip r:embed="rId3"/>
                <a:stretch>
                  <a:fillRect l="-1077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793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The curse of dimensionality means that all clusters are the same in high dimensions</a:t>
            </a:r>
          </a:p>
          <a:p>
            <a:r>
              <a:rPr lang="en-US" dirty="0">
                <a:latin typeface="+mn-lt"/>
              </a:rPr>
              <a:t>Sampling density decreases exponentially   </a:t>
            </a:r>
          </a:p>
          <a:p>
            <a:r>
              <a:rPr lang="en-US" dirty="0">
                <a:latin typeface="+mn-lt"/>
              </a:rPr>
              <a:t>Distances converge to the same value in a high dimensional space  </a:t>
            </a:r>
          </a:p>
          <a:p>
            <a:r>
              <a:rPr lang="en-US" sz="2800" dirty="0">
                <a:latin typeface="+mn-lt"/>
              </a:rPr>
              <a:t>The choice of metric does not help </a:t>
            </a:r>
          </a:p>
          <a:p>
            <a:pPr lvl="1"/>
            <a:r>
              <a:rPr lang="en-US" b="1" dirty="0">
                <a:latin typeface="+mn-lt"/>
              </a:rPr>
              <a:t>All distances are the same in high dimensions!  </a:t>
            </a:r>
          </a:p>
          <a:p>
            <a:r>
              <a:rPr lang="en-US" dirty="0">
                <a:latin typeface="+mn-lt"/>
              </a:rPr>
              <a:t>Implication is that high-dimensional cluster models are easy to overfit!!</a:t>
            </a:r>
          </a:p>
        </p:txBody>
      </p:sp>
    </p:spTree>
    <p:extLst>
      <p:ext uri="{BB962C8B-B14F-4D97-AF65-F5344CB8AC3E}">
        <p14:creationId xmlns:p14="http://schemas.microsoft.com/office/powerpoint/2010/main" val="5018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Demonstration of the Curse of Dimensionality </a:t>
                </a:r>
              </a:p>
              <a:p>
                <a:r>
                  <a:rPr lang="en-US" dirty="0">
                    <a:latin typeface="+mn-lt"/>
                  </a:rPr>
                  <a:t>Plots of distribution of distance between pairwise random samples of points</a:t>
                </a:r>
              </a:p>
              <a:p>
                <a:r>
                  <a:rPr lang="en-US" dirty="0">
                    <a:latin typeface="+mn-lt"/>
                  </a:rPr>
                  <a:t> Distances all become the same as dimensionality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⇒∞</m:t>
                    </m:r>
                  </m:oMath>
                </a14:m>
                <a:r>
                  <a:rPr lang="en-US" dirty="0">
                    <a:latin typeface="+mn-lt"/>
                  </a:rPr>
                  <a:t>    </a:t>
                </a:r>
              </a:p>
              <a:p>
                <a:r>
                  <a:rPr lang="en-US" dirty="0">
                    <a:latin typeface="+mn-lt"/>
                  </a:rPr>
                  <a:t>Distribution becomes centered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+mn-lt"/>
                  </a:rPr>
                  <a:t>   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+mn-lt"/>
                    <a:hlinkClick r:id="rId3"/>
                  </a:rPr>
                  <a:t>From Dasgupta, 2001 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7276" y="896080"/>
                <a:ext cx="4191799" cy="4046168"/>
              </a:xfrm>
              <a:blipFill>
                <a:blip r:embed="rId4"/>
                <a:stretch>
                  <a:fillRect l="-2616" t="-3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F66FF1-478F-F2C0-9C59-A195E413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408" y="841472"/>
            <a:ext cx="7234392" cy="59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8"/>
            <a:ext cx="11525250" cy="552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A dissimilarity matrix contains the differences between each case </a:t>
            </a:r>
            <a:r>
              <a:rPr lang="en-US" i="1" dirty="0">
                <a:latin typeface="+mn-lt"/>
              </a:rPr>
              <a:t>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and every other case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,</a:t>
            </a:r>
            <a:r>
              <a:rPr lang="en-US" i="1" dirty="0">
                <a:latin typeface="+mn-lt"/>
              </a:rPr>
              <a:t> d(x</a:t>
            </a:r>
            <a:r>
              <a:rPr lang="en-US" i="1" baseline="-25000" dirty="0">
                <a:latin typeface="+mn-lt"/>
              </a:rPr>
              <a:t>i</a:t>
            </a:r>
            <a:r>
              <a:rPr lang="en-US" i="1" dirty="0">
                <a:latin typeface="+mn-lt"/>
              </a:rPr>
              <a:t>, </a:t>
            </a:r>
            <a:r>
              <a:rPr lang="en-US" i="1" dirty="0" err="1">
                <a:latin typeface="+mn-lt"/>
              </a:rPr>
              <a:t>x’</a:t>
            </a:r>
            <a:r>
              <a:rPr lang="en-US" i="1" baseline="-25000" dirty="0" err="1">
                <a:latin typeface="+mn-lt"/>
              </a:rPr>
              <a:t>i</a:t>
            </a:r>
            <a:r>
              <a:rPr lang="en-US" i="1" dirty="0">
                <a:latin typeface="+mn-lt"/>
              </a:rPr>
              <a:t>)</a:t>
            </a:r>
            <a:endParaRPr lang="en-US" sz="2800" i="1" baseline="-25000" dirty="0">
              <a:latin typeface="+mn-lt"/>
            </a:endParaRPr>
          </a:p>
          <a:p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  <a:p>
            <a:r>
              <a:rPr lang="en-US" dirty="0">
                <a:latin typeface="+mn-lt"/>
              </a:rPr>
              <a:t>The </a:t>
            </a:r>
            <a:r>
              <a:rPr lang="en-US" b="1" dirty="0">
                <a:latin typeface="+mn-lt"/>
              </a:rPr>
              <a:t>sparser the graph the greater the approximation </a:t>
            </a:r>
          </a:p>
          <a:p>
            <a:r>
              <a:rPr lang="en-US" dirty="0">
                <a:latin typeface="+mn-lt"/>
              </a:rPr>
              <a:t>In many practical situations only need metric for closest neighbors   </a:t>
            </a:r>
          </a:p>
          <a:p>
            <a:pPr lvl="1"/>
            <a:r>
              <a:rPr lang="en-US" dirty="0">
                <a:latin typeface="+mn-lt"/>
              </a:rPr>
              <a:t>Construct graph of </a:t>
            </a:r>
            <a:r>
              <a:rPr lang="en-US" b="1" dirty="0">
                <a:latin typeface="+mn-lt"/>
              </a:rPr>
              <a:t>nearest neighbors     </a:t>
            </a:r>
          </a:p>
          <a:p>
            <a:pPr lvl="1"/>
            <a:r>
              <a:rPr lang="en-US" dirty="0">
                <a:latin typeface="+mn-lt"/>
              </a:rPr>
              <a:t>Only compute and store metric for edges between nearest neighbors    </a:t>
            </a:r>
          </a:p>
          <a:p>
            <a:pPr lvl="1"/>
            <a:r>
              <a:rPr lang="en-US" dirty="0">
                <a:latin typeface="+mn-lt"/>
              </a:rPr>
              <a:t>Approximation ignores other associations </a:t>
            </a:r>
          </a:p>
          <a:p>
            <a:r>
              <a:rPr lang="en-US" dirty="0">
                <a:latin typeface="+mn-lt"/>
              </a:rPr>
              <a:t>Ways to define nearest neighbor      </a:t>
            </a:r>
          </a:p>
          <a:p>
            <a:pPr lvl="1"/>
            <a:r>
              <a:rPr lang="en-US" dirty="0">
                <a:latin typeface="+mn-lt"/>
              </a:rPr>
              <a:t>Neighbors within distance </a:t>
            </a:r>
            <a:r>
              <a:rPr lang="en-US" b="1" dirty="0">
                <a:latin typeface="+mn-lt"/>
              </a:rPr>
              <a:t>r</a:t>
            </a:r>
          </a:p>
          <a:p>
            <a:pPr lvl="1"/>
            <a:r>
              <a:rPr lang="en-US" dirty="0">
                <a:latin typeface="+mn-lt"/>
              </a:rPr>
              <a:t>Nearest </a:t>
            </a:r>
            <a:r>
              <a:rPr lang="en-US" b="1" dirty="0">
                <a:latin typeface="+mn-lt"/>
              </a:rPr>
              <a:t>k </a:t>
            </a:r>
            <a:r>
              <a:rPr lang="en-US" dirty="0">
                <a:latin typeface="+mn-lt"/>
              </a:rPr>
              <a:t>neighbors     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93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1404600" cy="530954"/>
          </a:xfrm>
        </p:spPr>
        <p:txBody>
          <a:bodyPr>
            <a:noAutofit/>
          </a:bodyPr>
          <a:lstStyle/>
          <a:p>
            <a:r>
              <a:rPr lang="en-US" sz="3200" dirty="0"/>
              <a:t>What Could Possibly Go Wrong? </a:t>
            </a:r>
            <a:r>
              <a:rPr lang="en-US" sz="4000" dirty="0">
                <a:latin typeface="Script MT Bold" panose="03040602040607080904" pitchFamily="66" charset="0"/>
              </a:rPr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7275" y="896079"/>
            <a:ext cx="11321349" cy="560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</a:rPr>
              <a:t>How can we extend clustering to higher dimensions?    </a:t>
            </a:r>
          </a:p>
          <a:p>
            <a:r>
              <a:rPr lang="en-US" dirty="0">
                <a:latin typeface="+mn-lt"/>
              </a:rPr>
              <a:t>Reducing dimensionality can help</a:t>
            </a:r>
          </a:p>
          <a:p>
            <a:r>
              <a:rPr lang="en-US" dirty="0">
                <a:latin typeface="+mn-lt"/>
              </a:rPr>
              <a:t>Need to create a </a:t>
            </a:r>
            <a:r>
              <a:rPr lang="en-US" b="1" dirty="0">
                <a:latin typeface="+mn-lt"/>
              </a:rPr>
              <a:t>lower dimensional embedding </a:t>
            </a:r>
          </a:p>
          <a:p>
            <a:r>
              <a:rPr lang="en-US" dirty="0">
                <a:latin typeface="+mn-lt"/>
              </a:rPr>
              <a:t>But how?   </a:t>
            </a:r>
          </a:p>
          <a:p>
            <a:r>
              <a:rPr lang="en-US" sz="2800" dirty="0">
                <a:latin typeface="+mn-lt"/>
              </a:rPr>
              <a:t>PCA is a linear Euclidian projection</a:t>
            </a:r>
          </a:p>
          <a:p>
            <a:r>
              <a:rPr lang="en-US" dirty="0">
                <a:latin typeface="+mn-lt"/>
              </a:rPr>
              <a:t>Several families of alternatives  </a:t>
            </a:r>
          </a:p>
          <a:p>
            <a:pPr lvl="1"/>
            <a:r>
              <a:rPr lang="en-US" dirty="0">
                <a:latin typeface="+mn-lt"/>
              </a:rPr>
              <a:t>Subspace clustering</a:t>
            </a:r>
          </a:p>
          <a:p>
            <a:pPr lvl="1"/>
            <a:r>
              <a:rPr lang="en-US" dirty="0">
                <a:latin typeface="+mn-lt"/>
              </a:rPr>
              <a:t>Random projection   </a:t>
            </a:r>
          </a:p>
          <a:p>
            <a:pPr lvl="1"/>
            <a:r>
              <a:rPr lang="en-US" dirty="0">
                <a:latin typeface="+mn-lt"/>
              </a:rPr>
              <a:t>Manifold learning  </a:t>
            </a:r>
          </a:p>
          <a:p>
            <a:r>
              <a:rPr lang="en-US" b="1" dirty="0">
                <a:latin typeface="+mn-lt"/>
              </a:rPr>
              <a:t>Our next lesson! 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3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37B7-3482-B7A8-AD79-BBBF5F411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3809-208E-5B41-7A73-DA2EDE34B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61297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9EA6F-F7FE-7869-35DA-F9CB417A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84" y="459782"/>
            <a:ext cx="9207893" cy="63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506278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From Scikit-Learn Clustering 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6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6F47D-7A89-84A2-2E6A-56D638FD92FB}"/>
              </a:ext>
            </a:extLst>
          </p:cNvPr>
          <p:cNvSpPr txBox="1"/>
          <p:nvPr/>
        </p:nvSpPr>
        <p:spPr>
          <a:xfrm>
            <a:off x="1650376" y="5712678"/>
            <a:ext cx="205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From Scikit-Learn Clustering User Guide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6EBE4-A7F1-6377-9314-48C7385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96" y="221992"/>
            <a:ext cx="6195005" cy="6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9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Unsupervised learning methods </a:t>
            </a:r>
            <a:r>
              <a:rPr lang="en-US" sz="2800" b="1" dirty="0">
                <a:latin typeface="+mn-lt"/>
              </a:rPr>
              <a:t>learn structure of data</a:t>
            </a:r>
            <a:endParaRPr lang="en-US" b="1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Structure is learned by determining </a:t>
            </a:r>
            <a:r>
              <a:rPr lang="en-US" sz="2800" b="1" dirty="0">
                <a:latin typeface="+mn-lt"/>
              </a:rPr>
              <a:t>similarity</a:t>
            </a:r>
            <a:r>
              <a:rPr lang="en-US" sz="2800" dirty="0">
                <a:latin typeface="+mn-lt"/>
              </a:rPr>
              <a:t> between cases</a:t>
            </a:r>
          </a:p>
          <a:p>
            <a:pPr lvl="1"/>
            <a:r>
              <a:rPr lang="en-US" sz="2800" dirty="0">
                <a:latin typeface="+mn-lt"/>
              </a:rPr>
              <a:t>Similarity based on </a:t>
            </a:r>
            <a:r>
              <a:rPr lang="en-US" sz="2800" b="1" dirty="0">
                <a:latin typeface="+mn-lt"/>
              </a:rPr>
              <a:t>measures of proximity, distance or dissimilarity</a:t>
            </a:r>
            <a:endParaRPr lang="en-US" sz="2800" dirty="0">
              <a:latin typeface="+mn-lt"/>
            </a:endParaRPr>
          </a:p>
          <a:p>
            <a:r>
              <a:rPr lang="en-US" dirty="0">
                <a:latin typeface="+mn-lt"/>
              </a:rPr>
              <a:t>Clustering algorithms are </a:t>
            </a:r>
            <a:r>
              <a:rPr lang="en-US" b="1" dirty="0">
                <a:latin typeface="+mn-lt"/>
              </a:rPr>
              <a:t>core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latin typeface="+mn-lt"/>
              </a:rPr>
              <a:t>data mining methods</a:t>
            </a:r>
          </a:p>
          <a:p>
            <a:pPr lvl="1"/>
            <a:r>
              <a:rPr lang="en-US" dirty="0">
                <a:latin typeface="+mn-lt"/>
              </a:rPr>
              <a:t>Data mining seeks to find interesting relationships in data</a:t>
            </a:r>
          </a:p>
          <a:p>
            <a:pPr lvl="1"/>
            <a:r>
              <a:rPr lang="en-US" dirty="0">
                <a:latin typeface="+mn-lt"/>
              </a:rPr>
              <a:t>We have already encountered feature importance as a data mining method</a:t>
            </a:r>
          </a:p>
          <a:p>
            <a:pPr lvl="1"/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55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29038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Algorithms can use different </a:t>
            </a:r>
            <a:r>
              <a:rPr lang="en-US" b="1" dirty="0">
                <a:latin typeface="+mn-lt"/>
              </a:rPr>
              <a:t>distance or dissimilarity metrics</a:t>
            </a:r>
          </a:p>
          <a:p>
            <a:pPr lvl="1"/>
            <a:r>
              <a:rPr lang="en-US" sz="2800" dirty="0">
                <a:latin typeface="+mn-lt"/>
              </a:rPr>
              <a:t>Structure based on distance metrics</a:t>
            </a:r>
          </a:p>
          <a:p>
            <a:pPr lvl="1"/>
            <a:r>
              <a:rPr lang="en-US" sz="2800" dirty="0">
                <a:latin typeface="+mn-lt"/>
              </a:rPr>
              <a:t>Different algorithms use different metrics</a:t>
            </a:r>
          </a:p>
          <a:p>
            <a:pPr lvl="1"/>
            <a:r>
              <a:rPr lang="en-US" sz="2800" dirty="0">
                <a:latin typeface="+mn-lt"/>
              </a:rPr>
              <a:t>Metric can matter more than choice of algorithm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Good clusters have two properties</a:t>
            </a:r>
          </a:p>
          <a:p>
            <a:pPr lvl="1"/>
            <a:r>
              <a:rPr lang="en-US" sz="2800" b="1" dirty="0">
                <a:latin typeface="+mn-lt"/>
              </a:rPr>
              <a:t>Compactness: </a:t>
            </a:r>
            <a:r>
              <a:rPr lang="en-US" sz="2800" dirty="0">
                <a:latin typeface="+mn-lt"/>
              </a:rPr>
              <a:t>We what the clusters to be small with members close to each other</a:t>
            </a:r>
          </a:p>
          <a:p>
            <a:pPr lvl="1"/>
            <a:r>
              <a:rPr lang="en-US" sz="2800" b="1" dirty="0">
                <a:latin typeface="+mn-lt"/>
              </a:rPr>
              <a:t>Separation</a:t>
            </a:r>
            <a:r>
              <a:rPr lang="en-US" sz="2800" dirty="0">
                <a:latin typeface="+mn-lt"/>
              </a:rPr>
              <a:t>: We want the clusters are well separated, a closeness property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50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16" y="0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004600"/>
                  </p:ext>
                </p:extLst>
              </p:nvPr>
            </p:nvGraphicFramePr>
            <p:xfrm>
              <a:off x="386640" y="566515"/>
              <a:ext cx="11630025" cy="551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Mini-batch high,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low,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low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with correct hyperparameters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223EED3-7B46-4411-92AD-9FC6754A0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004600"/>
                  </p:ext>
                </p:extLst>
              </p:nvPr>
            </p:nvGraphicFramePr>
            <p:xfrm>
              <a:off x="386640" y="566515"/>
              <a:ext cx="11630025" cy="5516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00251">
                      <a:extLst>
                        <a:ext uri="{9D8B030D-6E8A-4147-A177-3AD203B41FA5}">
                          <a16:colId xmlns:a16="http://schemas.microsoft.com/office/drawing/2014/main" val="1757814776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4041575726"/>
                        </a:ext>
                      </a:extLst>
                    </a:gridCol>
                    <a:gridCol w="1746959">
                      <a:extLst>
                        <a:ext uri="{9D8B030D-6E8A-4147-A177-3AD203B41FA5}">
                          <a16:colId xmlns:a16="http://schemas.microsoft.com/office/drawing/2014/main" val="1232253116"/>
                        </a:ext>
                      </a:extLst>
                    </a:gridCol>
                    <a:gridCol w="2914650">
                      <a:extLst>
                        <a:ext uri="{9D8B030D-6E8A-4147-A177-3AD203B41FA5}">
                          <a16:colId xmlns:a16="http://schemas.microsoft.com/office/drawing/2014/main" val="774572399"/>
                        </a:ext>
                      </a:extLst>
                    </a:gridCol>
                    <a:gridCol w="2810752">
                      <a:extLst>
                        <a:ext uri="{9D8B030D-6E8A-4147-A177-3AD203B41FA5}">
                          <a16:colId xmlns:a16="http://schemas.microsoft.com/office/drawing/2014/main" val="2278982121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 characteristic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Characteristics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745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K-means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Maximizes cluster compactness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Need to find k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Assumes equal variance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72727" r="-868" b="-3903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11978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Agglomerative hierarchical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Clusters into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505" t="-247826" r="-97077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4317" t="-247826" r="-868" b="-4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66841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Spectral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Minimum energy graph partition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low to medium - O(n) to O(n log(n))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67768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Uniform density 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high, O(n log(n)), 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399394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OPTICS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Variable density– finds number of clusters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to medium, O(n log(n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)) to O(n</a:t>
                          </a:r>
                          <a:r>
                            <a:rPr lang="en-US" sz="2000" baseline="3000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2000">
                              <a:solidFill>
                                <a:schemeClr val="tx1"/>
                              </a:solidFill>
                            </a:rPr>
                            <a:t>),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out of 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99493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HDBSCAN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Density 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Nonconvex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Hierarchical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Scalable with sparse graph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High with correct hyperparameters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534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446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8DED-98F8-A31E-5342-F683E842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62" y="1398559"/>
            <a:ext cx="5263486" cy="5379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a radius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radius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𝑑𝑖𝑠𝑐𝑜𝑛𝑛𝑒𝑐𝑡𝑒𝑑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4401205"/>
              </a:xfrm>
              <a:prstGeom prst="rect">
                <a:avLst/>
              </a:prstGeom>
              <a:blipFill>
                <a:blip r:embed="rId4"/>
                <a:stretch>
                  <a:fillRect l="-1965" t="-1247" r="-4367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21992"/>
            <a:ext cx="10515600" cy="530954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distance and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3375" y="896079"/>
            <a:ext cx="11525250" cy="530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Sparse graph representation</a:t>
            </a:r>
            <a:r>
              <a:rPr lang="en-US" dirty="0">
                <a:latin typeface="+mn-lt"/>
              </a:rPr>
              <a:t> reduces computation and memory use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/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Nearest neighbors within a fixed number of neighbors, </a:t>
                </a:r>
                <a:r>
                  <a:rPr lang="en-US" sz="2800" i="1" dirty="0"/>
                  <a:t>k</a:t>
                </a:r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Need to select </a:t>
                </a:r>
                <a:r>
                  <a:rPr lang="en-US" sz="2800" i="1" dirty="0"/>
                  <a:t>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Connectivity increases with </a:t>
                </a:r>
                <a:r>
                  <a:rPr lang="en-US" sz="2800" i="1" dirty="0"/>
                  <a:t>k</a:t>
                </a:r>
                <a:r>
                  <a:rPr lang="en-US" sz="2800" dirty="0"/>
                  <a:t>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𝑠𝑝𝑎𝑠𝑒𝑟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𝑙𝑒𝑠𝑠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have disconnected graph components 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Do not confuse this idea with the cluster assignment model!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F104C8-939D-17AC-9595-D23F88C3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98" y="1709893"/>
                <a:ext cx="5584552" cy="5262979"/>
              </a:xfrm>
              <a:prstGeom prst="rect">
                <a:avLst/>
              </a:prstGeom>
              <a:blipFill>
                <a:blip r:embed="rId3"/>
                <a:stretch>
                  <a:fillRect l="-1965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7319D1-4DCF-AFF0-425A-78BBDE86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49" y="1319284"/>
            <a:ext cx="5225962" cy="54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3362-6456-0F5B-5570-FA2A30C5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Spectral Clustering Models</a:t>
            </a:r>
          </a:p>
        </p:txBody>
      </p:sp>
    </p:spTree>
    <p:extLst>
      <p:ext uri="{BB962C8B-B14F-4D97-AF65-F5344CB8AC3E}">
        <p14:creationId xmlns:p14="http://schemas.microsoft.com/office/powerpoint/2010/main" val="4067344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24337</TotalTime>
  <Words>3698</Words>
  <Application>Microsoft Office PowerPoint</Application>
  <PresentationFormat>Widescreen</PresentationFormat>
  <Paragraphs>585</Paragraphs>
  <Slides>66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Script MT Bold</vt:lpstr>
      <vt:lpstr>Segoe UI</vt:lpstr>
      <vt:lpstr>Segoe UI Light</vt:lpstr>
      <vt:lpstr>Symbol</vt:lpstr>
      <vt:lpstr>Office Theme</vt:lpstr>
      <vt:lpstr>1_Office Theme</vt:lpstr>
      <vt:lpstr>CSCI E-96 Data Mining, Exploration and Discovery Introduction to Clustering Models Part 2</vt:lpstr>
      <vt:lpstr>Algorithms for Non-Euclidean Spaces</vt:lpstr>
      <vt:lpstr>Graph-Based Clustering Models</vt:lpstr>
      <vt:lpstr>Graph Based Clustering Models </vt:lpstr>
      <vt:lpstr>Scaling distance and similarity measures</vt:lpstr>
      <vt:lpstr>Scaling distance and similarity measures</vt:lpstr>
      <vt:lpstr>Scaling distance and similarity measures</vt:lpstr>
      <vt:lpstr>Scaling distance and similarity measures</vt:lpstr>
      <vt:lpstr>Spectral Clustering Models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Spectral Clustering </vt:lpstr>
      <vt:lpstr>Density-Based Clustering Models</vt:lpstr>
      <vt:lpstr>Density Clustering </vt:lpstr>
      <vt:lpstr>Density Clustering </vt:lpstr>
      <vt:lpstr>Density Clustering </vt:lpstr>
      <vt:lpstr>Density Clustering 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Density-Based Clustering with OPTICS</vt:lpstr>
      <vt:lpstr>OPTICS Algorithm</vt:lpstr>
      <vt:lpstr>OPTICS Algorithm</vt:lpstr>
      <vt:lpstr>OPTICS Algorithm</vt:lpstr>
      <vt:lpstr>OPTICS Algorithms</vt:lpstr>
      <vt:lpstr>OPTICS Algorithm</vt:lpstr>
      <vt:lpstr>OPTICS Algorithm</vt:lpstr>
      <vt:lpstr>OPTICS Algorithm</vt:lpstr>
      <vt:lpstr>OPTICS Algorithm</vt:lpstr>
      <vt:lpstr>Density-Based Clustering with Hierarchical DBSCAN - HDBSCAN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HDBSCAN Algorithm</vt:lpstr>
      <vt:lpstr>Clustering in High Dimensions and The Curse of Dimensionality!</vt:lpstr>
      <vt:lpstr>What Could Possibly Go Wrong? Curse of Dimensionality</vt:lpstr>
      <vt:lpstr>What Could Possibly Go Wrong? Curse of Dimensionality</vt:lpstr>
      <vt:lpstr>What Could Possibly Go Wrong? Curse of Dimensionality</vt:lpstr>
      <vt:lpstr>What Could Possibly Go Wrong? Curse of Dimensionality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 Elston</dc:creator>
  <cp:lastModifiedBy>Stephen Elston</cp:lastModifiedBy>
  <cp:revision>915</cp:revision>
  <dcterms:created xsi:type="dcterms:W3CDTF">2020-07-25T22:15:22Z</dcterms:created>
  <dcterms:modified xsi:type="dcterms:W3CDTF">2025-11-20T00:56:42Z</dcterms:modified>
</cp:coreProperties>
</file>